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0"/>
  </p:notesMasterIdLst>
  <p:sldIdLst>
    <p:sldId id="262" r:id="rId5"/>
    <p:sldId id="265" r:id="rId6"/>
    <p:sldId id="276" r:id="rId7"/>
    <p:sldId id="277" r:id="rId8"/>
    <p:sldId id="274" r:id="rId9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779CEC-81BA-408F-9689-925C33D851BA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14F33B-70B1-4BE6-8622-FA7B5119D83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293886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3CD6F7-BCD4-3FE0-0B08-78F0DB2206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767CF3A2-B9D5-A698-8882-98E283F9EC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C967E754-232A-7A5A-5B24-6010130AC0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8FD47D5B-8789-0F46-A83B-AA805D695C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248D59-0376-4FC3-89E5-3A70C49C5F4D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96692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99D51CB-452F-0344-81A0-500169BE0E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113159DD-2729-7341-B58E-13C35DA299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952931F-152E-F741-A801-B0CE92BB4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7C868-9D5E-BE41-918A-2F474077133B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204A1A9-EA45-0A4F-8EDB-1A9E8FF40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406E37E-CBEE-5343-88F5-358018300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E38D7-B1BC-E44A-AF98-84605ED2998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40050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01C070B-F9CD-FB48-959A-7A8E1C8D2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FBE6BC5-D620-BC44-8A7C-D5ADA78926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241AA04-3662-9844-AC9A-D8E4D113E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7C868-9D5E-BE41-918A-2F474077133B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6218B01-B949-D649-A776-FADC74A78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66EB29A-118D-E444-A974-E83E94D38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E38D7-B1BC-E44A-AF98-84605ED2998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62023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B0ECF66-00EC-5749-B94F-3FC8BF4721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D04E164E-8ED1-F14D-AB88-DCA11BD94B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D61BD92-FF52-7746-90E1-152C2D4F4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7C868-9D5E-BE41-918A-2F474077133B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3627734-FEDC-C140-B01F-2174FF795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EBD2794-B37E-9E41-91EC-0093A145C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E38D7-B1BC-E44A-AF98-84605ED2998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78849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0B0F6AB-E056-3744-85AD-FB7D8170F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78D59D0-11B3-7141-80DD-E121ABF188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B88CC389-BE06-2B40-B599-93FD388A59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A265CBA-AB3B-574E-8C75-6BC9D1A674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7C868-9D5E-BE41-918A-2F474077133B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1FA7F75E-2D69-C547-B1EA-EF63B1D30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BA708FA8-1DF5-FE47-8837-2ED178680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E38D7-B1BC-E44A-AF98-84605ED2998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9615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8C1CF78-9857-B643-900C-EBB085DAA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B23A3401-4D74-134D-8D18-8EDC569EDC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94B2A09D-7661-B648-9C05-799E2BD047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53EB2CA4-F3B1-1C4F-8BC1-EFD9F97669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D1855313-5E9B-A945-A861-B0676A06C4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5DA28346-4254-024D-8519-3FF3AB44A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7C868-9D5E-BE41-918A-2F474077133B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6CC46FF7-6650-9446-81E9-EF606DDB0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C36388DE-62F6-B542-8C6A-04369D0D4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E38D7-B1BC-E44A-AF98-84605ED2998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07215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1FA3EFE-5B3D-D340-B7C3-624BD8F1A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42E02FC9-1E03-EC41-8876-E3B7425170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7C868-9D5E-BE41-918A-2F474077133B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CC5F975C-0939-2F40-8506-605D1653E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1EBB12B6-E6D8-A94F-86A6-13572041F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E38D7-B1BC-E44A-AF98-84605ED2998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564139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F8D3B580-5292-BE4B-9B50-28D03F312E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7C868-9D5E-BE41-918A-2F474077133B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96BD2124-673D-E64B-AFD2-65DCB156B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E891DC42-B641-5B4D-B80C-636567E4F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E38D7-B1BC-E44A-AF98-84605ED2998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62565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68E24A4-C0E7-4144-A7B3-CB35BBCBE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28E510B-25FC-E841-A4A5-A3276810E8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1B4219AB-58C2-2E44-A7E4-3E50C9CB3C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1F40ACFB-7642-CC47-9BD5-87C3F79A1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7C868-9D5E-BE41-918A-2F474077133B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4E37D00F-6F49-D44E-BFA3-E2F328736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86F2843E-F33B-E944-9F2F-6695C50A5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E38D7-B1BC-E44A-AF98-84605ED2998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739934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72A8AC0-F651-E947-9C8E-D9BC4773E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B1AA3B5E-7893-614F-BCE4-6BE12685D7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8BEBA4EB-783A-A740-AB9D-E6EAA4D85D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B2FACA4-3FBA-D246-BF6E-0A0AF6398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7C868-9D5E-BE41-918A-2F474077133B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09375EE3-9797-FE4E-8B4A-404AC7B3B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B939F1F-F702-2D42-B98B-389842906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E38D7-B1BC-E44A-AF98-84605ED2998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56721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E722D8D-6A52-BA4B-9997-B89A2BCF1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18E6EEFD-6F8C-B743-8BA9-E648D3099F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CA8B88C-6B23-2444-96BE-A87D72A446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7C868-9D5E-BE41-918A-2F474077133B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8D4F1E3-3307-D34D-B50C-AD947B133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38BEE19-D140-DC4B-B0AE-B3DC9DC5C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E38D7-B1BC-E44A-AF98-84605ED2998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79454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2EDEDEF2-ABB5-B449-9F60-9B9C34098F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F7626FDA-7695-3241-BEE1-405D9F5880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2B7F263-0FB9-AC43-911A-5FDC89727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7C868-9D5E-BE41-918A-2F474077133B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C12BB6C-9AA9-C34F-ACDF-49D32350D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744F4BD-9412-1E41-8471-7DDF620E6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E38D7-B1BC-E44A-AF98-84605ED2998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31900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072352CD-CBE6-F749-8E0A-ABE64E7DE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CE15238F-3694-1C42-BC05-BF4175A931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2587597-9B14-024A-A286-99EE1A2127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37C868-9D5E-BE41-918A-2F474077133B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49C57EE-F021-6049-8D81-8504392E0D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93651E4-D610-EC42-9FDD-F13FB00F83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9E38D7-B1BC-E44A-AF98-84605ED2998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59113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4311476-E2C4-FC42-BDCA-6B13CE9B43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2220" y="2407114"/>
            <a:ext cx="9200079" cy="2288176"/>
          </a:xfrm>
        </p:spPr>
        <p:txBody>
          <a:bodyPr>
            <a:normAutofit/>
          </a:bodyPr>
          <a:lstStyle/>
          <a:p>
            <a:r>
              <a:rPr lang="fi-FI" sz="6000" dirty="0">
                <a:solidFill>
                  <a:schemeClr val="bg1"/>
                </a:solidFill>
              </a:rPr>
              <a:t>Naisten 2-sarjat 2026 - 2027</a:t>
            </a:r>
          </a:p>
        </p:txBody>
      </p:sp>
    </p:spTree>
    <p:extLst>
      <p:ext uri="{BB962C8B-B14F-4D97-AF65-F5344CB8AC3E}">
        <p14:creationId xmlns:p14="http://schemas.microsoft.com/office/powerpoint/2010/main" val="14175391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8D54E0B-088D-6E9D-DF74-41DD6E49A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chemeClr val="bg1"/>
                </a:solidFill>
              </a:rPr>
              <a:t>Naisten 2-sarja 46 joukkuetta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C6EEA5E-61AE-CC6D-B713-771DBA1BA2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fi-FI" dirty="0">
              <a:solidFill>
                <a:schemeClr val="bg1"/>
              </a:solidFill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fi-FI" dirty="0">
              <a:solidFill>
                <a:prstClr val="white"/>
              </a:solidFill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fi-FI" dirty="0">
                <a:solidFill>
                  <a:prstClr val="white"/>
                </a:solidFill>
              </a:rPr>
              <a:t>Pelataan yhdeksässä 5-6 joukkueen lohkossa 2-kertainen sarja.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fi-FI" dirty="0">
                <a:solidFill>
                  <a:prstClr val="white"/>
                </a:solidFill>
              </a:rPr>
              <a:t>Rankingjärjestyksen 28 parasta joukkuetta jatkavat ylempään jatkosarjaan ja loput 18 jatkavat alemmassa jatkosarjassa.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fi-FI" dirty="0">
              <a:solidFill>
                <a:prstClr val="white"/>
              </a:solidFill>
            </a:endParaRPr>
          </a:p>
          <a:p>
            <a:pPr marL="0" indent="0">
              <a:buNone/>
            </a:pPr>
            <a:endParaRPr lang="fi-FI" dirty="0">
              <a:solidFill>
                <a:prstClr val="white"/>
              </a:solidFill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fi-FI" dirty="0">
              <a:solidFill>
                <a:prstClr val="white"/>
              </a:solidFill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endParaRPr lang="fi-FI" dirty="0">
              <a:solidFill>
                <a:prstClr val="white"/>
              </a:solidFill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endParaRPr lang="fi-FI" dirty="0">
              <a:solidFill>
                <a:prstClr val="white"/>
              </a:solidFill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fi-FI" dirty="0">
              <a:solidFill>
                <a:prstClr val="white"/>
              </a:solidFill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fi-FI" dirty="0">
              <a:solidFill>
                <a:prstClr val="white"/>
              </a:solidFill>
            </a:endParaRPr>
          </a:p>
          <a:p>
            <a:endParaRPr lang="fi-FI" dirty="0">
              <a:solidFill>
                <a:schemeClr val="bg1"/>
              </a:solidFill>
            </a:endParaRPr>
          </a:p>
          <a:p>
            <a:endParaRPr lang="fi-FI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6338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9891E9-E16F-2870-D4E3-DA3B58EEF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Vuokaavio: Prosessi 11">
            <a:extLst>
              <a:ext uri="{FF2B5EF4-FFF2-40B4-BE49-F238E27FC236}">
                <a16:creationId xmlns:a16="http://schemas.microsoft.com/office/drawing/2014/main" id="{92EE52EE-5EA1-FCD1-B932-5586D17644C6}"/>
              </a:ext>
            </a:extLst>
          </p:cNvPr>
          <p:cNvSpPr/>
          <p:nvPr/>
        </p:nvSpPr>
        <p:spPr>
          <a:xfrm>
            <a:off x="8761278" y="73044"/>
            <a:ext cx="3196205" cy="1620131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Finaalit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3200">
                <a:solidFill>
                  <a:prstClr val="white"/>
                </a:solidFill>
                <a:latin typeface="Calibri" panose="020F0502020204030204"/>
              </a:rPr>
              <a:t>3</a:t>
            </a:r>
            <a:r>
              <a:rPr kumimoji="0" lang="fi-FI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.-4.4</a:t>
            </a:r>
            <a:endParaRPr kumimoji="0" lang="fi-FI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2000" dirty="0">
                <a:solidFill>
                  <a:prstClr val="white"/>
                </a:solidFill>
                <a:latin typeface="Calibri" panose="020F0502020204030204"/>
              </a:rPr>
              <a:t>(B-finaalit 10.-11.4</a:t>
            </a:r>
            <a:r>
              <a:rPr lang="fi-FI" dirty="0">
                <a:solidFill>
                  <a:prstClr val="white"/>
                </a:solidFill>
                <a:latin typeface="Calibri" panose="020F0502020204030204"/>
              </a:rPr>
              <a:t>.)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 A-välierä 17.4.)</a:t>
            </a:r>
          </a:p>
        </p:txBody>
      </p:sp>
      <p:sp>
        <p:nvSpPr>
          <p:cNvPr id="14" name="Vuokaavio: Prosessi 13">
            <a:extLst>
              <a:ext uri="{FF2B5EF4-FFF2-40B4-BE49-F238E27FC236}">
                <a16:creationId xmlns:a16="http://schemas.microsoft.com/office/drawing/2014/main" id="{A3763777-AA40-6317-2287-295D62AAE3D7}"/>
              </a:ext>
            </a:extLst>
          </p:cNvPr>
          <p:cNvSpPr/>
          <p:nvPr/>
        </p:nvSpPr>
        <p:spPr>
          <a:xfrm>
            <a:off x="2278104" y="1752824"/>
            <a:ext cx="7018020" cy="845389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500" dirty="0">
                <a:solidFill>
                  <a:prstClr val="white"/>
                </a:solidFill>
                <a:latin typeface="Calibri" panose="020F0502020204030204"/>
              </a:rPr>
              <a:t>N</a:t>
            </a:r>
            <a:r>
              <a:rPr kumimoji="0" lang="fi-FI" sz="1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 </a:t>
            </a:r>
            <a:r>
              <a:rPr lang="fi-FI" sz="1500" dirty="0">
                <a:solidFill>
                  <a:prstClr val="white"/>
                </a:solidFill>
                <a:latin typeface="Calibri" panose="020F0502020204030204"/>
              </a:rPr>
              <a:t>6</a:t>
            </a:r>
            <a:r>
              <a:rPr kumimoji="0" lang="fi-FI" sz="1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.-7.3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16 JOUKKUETTA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500" dirty="0">
                <a:solidFill>
                  <a:prstClr val="white"/>
                </a:solidFill>
                <a:latin typeface="Calibri" panose="020F0502020204030204"/>
              </a:rPr>
              <a:t>Ylemmän jatkosarjan 8 parasta + 1.pudotuspelivaiheen voittajat</a:t>
            </a:r>
            <a:endParaRPr kumimoji="0" lang="fi-FI" sz="1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Vuokaavio: Prosessi 14">
            <a:extLst>
              <a:ext uri="{FF2B5EF4-FFF2-40B4-BE49-F238E27FC236}">
                <a16:creationId xmlns:a16="http://schemas.microsoft.com/office/drawing/2014/main" id="{2D3F9FC3-9257-E49A-17DF-5879E8A4DD92}"/>
              </a:ext>
            </a:extLst>
          </p:cNvPr>
          <p:cNvSpPr/>
          <p:nvPr/>
        </p:nvSpPr>
        <p:spPr>
          <a:xfrm>
            <a:off x="2982101" y="1225792"/>
            <a:ext cx="5538696" cy="44277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PVE 13.-14.3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 JOUKKUETTA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5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Vuokaavio: Prosessi 28">
            <a:extLst>
              <a:ext uri="{FF2B5EF4-FFF2-40B4-BE49-F238E27FC236}">
                <a16:creationId xmlns:a16="http://schemas.microsoft.com/office/drawing/2014/main" id="{53587661-42D7-F27E-051B-DC346A5E9ADB}"/>
              </a:ext>
            </a:extLst>
          </p:cNvPr>
          <p:cNvSpPr/>
          <p:nvPr/>
        </p:nvSpPr>
        <p:spPr>
          <a:xfrm>
            <a:off x="2488102" y="5007375"/>
            <a:ext cx="6598024" cy="1483473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Runkosarja 27.9 -13.12</a:t>
            </a:r>
          </a:p>
        </p:txBody>
      </p:sp>
      <p:sp>
        <p:nvSpPr>
          <p:cNvPr id="90" name="Tekstiruutu 89">
            <a:extLst>
              <a:ext uri="{FF2B5EF4-FFF2-40B4-BE49-F238E27FC236}">
                <a16:creationId xmlns:a16="http://schemas.microsoft.com/office/drawing/2014/main" id="{3C9647CC-7711-4C06-3DB5-FE1EB4562925}"/>
              </a:ext>
            </a:extLst>
          </p:cNvPr>
          <p:cNvSpPr txBox="1"/>
          <p:nvPr/>
        </p:nvSpPr>
        <p:spPr>
          <a:xfrm>
            <a:off x="129774" y="4318009"/>
            <a:ext cx="201826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500" dirty="0">
                <a:solidFill>
                  <a:prstClr val="white"/>
                </a:solidFill>
                <a:latin typeface="Calibri" panose="020F0502020204030204"/>
              </a:rPr>
              <a:t>27</a:t>
            </a:r>
            <a:r>
              <a:rPr kumimoji="0" lang="fi-FI" sz="1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.9 – 13.12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Pelataan yhdeksässä 5- 6 joukkueen lohkossa 2-kertainen sarja.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500" dirty="0">
                <a:solidFill>
                  <a:prstClr val="white"/>
                </a:solidFill>
                <a:latin typeface="Calibri" panose="020F0502020204030204"/>
              </a:rPr>
              <a:t>Lohkojen 3 parasta sekä paras lohkokakkonen jatkavat ylempään jatkosarjaan.</a:t>
            </a:r>
            <a:endParaRPr kumimoji="0" lang="fi-FI" sz="1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1" name="Tekstiruutu 90">
            <a:extLst>
              <a:ext uri="{FF2B5EF4-FFF2-40B4-BE49-F238E27FC236}">
                <a16:creationId xmlns:a16="http://schemas.microsoft.com/office/drawing/2014/main" id="{57E2ADA5-223B-7698-C2FF-2F653C390743}"/>
              </a:ext>
            </a:extLst>
          </p:cNvPr>
          <p:cNvSpPr txBox="1"/>
          <p:nvPr/>
        </p:nvSpPr>
        <p:spPr>
          <a:xfrm>
            <a:off x="3192397" y="137246"/>
            <a:ext cx="51894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B. Naisten 2-SARJA 2026-2027</a:t>
            </a:r>
          </a:p>
        </p:txBody>
      </p:sp>
      <p:sp>
        <p:nvSpPr>
          <p:cNvPr id="10" name="Vuokaavio: Prosessi 9">
            <a:extLst>
              <a:ext uri="{FF2B5EF4-FFF2-40B4-BE49-F238E27FC236}">
                <a16:creationId xmlns:a16="http://schemas.microsoft.com/office/drawing/2014/main" id="{9E6E417B-8898-0A92-4A56-35C7A64F21C6}"/>
              </a:ext>
            </a:extLst>
          </p:cNvPr>
          <p:cNvSpPr/>
          <p:nvPr/>
        </p:nvSpPr>
        <p:spPr>
          <a:xfrm>
            <a:off x="3994366" y="747300"/>
            <a:ext cx="3514166" cy="402712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 </a:t>
            </a:r>
            <a:r>
              <a:rPr lang="fi-FI" sz="1500" dirty="0">
                <a:solidFill>
                  <a:prstClr val="white"/>
                </a:solidFill>
                <a:latin typeface="Calibri" panose="020F0502020204030204"/>
              </a:rPr>
              <a:t>2</a:t>
            </a:r>
            <a:r>
              <a:rPr kumimoji="0" lang="fi-FI" sz="1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0.-21.3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 JOUKKUETTA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5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Vuokaavio: Prosessi 1">
            <a:extLst>
              <a:ext uri="{FF2B5EF4-FFF2-40B4-BE49-F238E27FC236}">
                <a16:creationId xmlns:a16="http://schemas.microsoft.com/office/drawing/2014/main" id="{5460BF6E-C875-31BF-2DA7-02BED671F082}"/>
              </a:ext>
            </a:extLst>
          </p:cNvPr>
          <p:cNvSpPr/>
          <p:nvPr/>
        </p:nvSpPr>
        <p:spPr>
          <a:xfrm>
            <a:off x="2278104" y="2673993"/>
            <a:ext cx="7018020" cy="916801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1.Pudotuspelikierros 27.-</a:t>
            </a:r>
            <a:r>
              <a:rPr lang="fi-FI" sz="1500" dirty="0">
                <a:solidFill>
                  <a:prstClr val="white"/>
                </a:solidFill>
                <a:latin typeface="Calibri" panose="020F0502020204030204"/>
              </a:rPr>
              <a:t>28</a:t>
            </a:r>
            <a:r>
              <a:rPr kumimoji="0" lang="fi-FI" sz="1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16 JOUKKUETTA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500" dirty="0">
                <a:solidFill>
                  <a:prstClr val="white"/>
                </a:solidFill>
                <a:latin typeface="Calibri" panose="020F0502020204030204"/>
              </a:rPr>
              <a:t>Ylemmän jatkosarjan 9.-21. sekä alemman jatkosarjan lohkovoittajat</a:t>
            </a:r>
            <a:endParaRPr kumimoji="0" lang="fi-FI" sz="1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Vuokaavio: Prosessi 3">
            <a:extLst>
              <a:ext uri="{FF2B5EF4-FFF2-40B4-BE49-F238E27FC236}">
                <a16:creationId xmlns:a16="http://schemas.microsoft.com/office/drawing/2014/main" id="{0487E51E-C162-E1ED-40FF-D67BE0B799AF}"/>
              </a:ext>
            </a:extLst>
          </p:cNvPr>
          <p:cNvSpPr/>
          <p:nvPr/>
        </p:nvSpPr>
        <p:spPr>
          <a:xfrm>
            <a:off x="2242439" y="3645148"/>
            <a:ext cx="3761546" cy="1108007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Ylempi jatkosarja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28 JOUKKUETTA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500" dirty="0">
                <a:solidFill>
                  <a:prstClr val="white"/>
                </a:solidFill>
                <a:latin typeface="Calibri" panose="020F0502020204030204"/>
              </a:rPr>
              <a:t>10.1 – 21.2</a:t>
            </a:r>
            <a:endParaRPr kumimoji="0" lang="fi-FI" sz="1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Vuokaavio: Prosessi 5">
            <a:extLst>
              <a:ext uri="{FF2B5EF4-FFF2-40B4-BE49-F238E27FC236}">
                <a16:creationId xmlns:a16="http://schemas.microsoft.com/office/drawing/2014/main" id="{FBD89DE1-9D48-221E-3663-CF9E89533F2F}"/>
              </a:ext>
            </a:extLst>
          </p:cNvPr>
          <p:cNvSpPr/>
          <p:nvPr/>
        </p:nvSpPr>
        <p:spPr>
          <a:xfrm>
            <a:off x="6096000" y="3645147"/>
            <a:ext cx="3761546" cy="1108007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Alempi jatkosarja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18 JOUKKUETTA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500" dirty="0">
                <a:solidFill>
                  <a:prstClr val="white"/>
                </a:solidFill>
                <a:latin typeface="Calibri" panose="020F0502020204030204"/>
              </a:rPr>
              <a:t>10.1 – 21.2</a:t>
            </a:r>
            <a:endParaRPr kumimoji="0" lang="fi-FI" sz="1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22E0958E-F6E1-1836-D34E-CE38FDD9572F}"/>
              </a:ext>
            </a:extLst>
          </p:cNvPr>
          <p:cNvSpPr txBox="1"/>
          <p:nvPr/>
        </p:nvSpPr>
        <p:spPr>
          <a:xfrm>
            <a:off x="129774" y="206247"/>
            <a:ext cx="2262966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10.1 – 28.2 YJS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Pelataan seitsemässä 4 joukkueen lohkossa 2-kertainen sarja.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500" dirty="0">
                <a:solidFill>
                  <a:prstClr val="white"/>
                </a:solidFill>
                <a:latin typeface="Calibri" panose="020F0502020204030204"/>
              </a:rPr>
              <a:t>1. Pudotuspelikierrokselle menevät ylemmän jatkosarjan ranking 9. – 21. sijat sekä alemman jatkosarjan lohkovoittajat. Ylemmän jatkosarjan lohkovoittajat ja paras kakkonen etenevät suoraan neljännesvälieriin.</a:t>
            </a:r>
            <a:endParaRPr kumimoji="0" lang="fi-FI" sz="1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73D955F3-7BE3-59D2-7470-A80530725866}"/>
              </a:ext>
            </a:extLst>
          </p:cNvPr>
          <p:cNvSpPr txBox="1"/>
          <p:nvPr/>
        </p:nvSpPr>
        <p:spPr>
          <a:xfrm>
            <a:off x="10011720" y="2791067"/>
            <a:ext cx="2018261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500" dirty="0">
                <a:solidFill>
                  <a:prstClr val="white"/>
                </a:solidFill>
                <a:latin typeface="Calibri" panose="020F0502020204030204"/>
              </a:rPr>
              <a:t>10.1 – 28.2 AJS</a:t>
            </a:r>
            <a:endParaRPr kumimoji="0" lang="fi-FI" sz="1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Pelataan kolmessa 6 joukkueen lohkossa 1-kertainen sarja.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500" dirty="0">
                <a:solidFill>
                  <a:prstClr val="white"/>
                </a:solidFill>
                <a:latin typeface="Calibri" panose="020F0502020204030204"/>
              </a:rPr>
              <a:t>Lohkojen voittajat etenevät 1. pudotuspelikierrokselle</a:t>
            </a:r>
            <a:endParaRPr kumimoji="0" lang="fi-FI" sz="1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20664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27FFB9-9FAC-9C8B-2BF3-DBB34E0D03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619881E-B69C-F0DB-ED95-F6829ED7A2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chemeClr val="bg1"/>
                </a:solidFill>
              </a:rPr>
              <a:t>Naisten 2-sarja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B86F859-C10F-DB86-B8C0-2F49EE2F69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532043"/>
          </a:xfrm>
        </p:spPr>
        <p:txBody>
          <a:bodyPr>
            <a:normAutofit fontScale="92500"/>
          </a:bodyPr>
          <a:lstStyle/>
          <a:p>
            <a:r>
              <a:rPr lang="fi-FI" dirty="0">
                <a:solidFill>
                  <a:schemeClr val="bg1"/>
                </a:solidFill>
              </a:rPr>
              <a:t>Pudotuspelien ranking muodostetaan jatkosarjojen perusteella.</a:t>
            </a:r>
          </a:p>
          <a:p>
            <a:r>
              <a:rPr lang="fi-FI" dirty="0">
                <a:solidFill>
                  <a:schemeClr val="bg1"/>
                </a:solidFill>
              </a:rPr>
              <a:t>Korkeammalla runkosarjan/jatkosarjojen rankingissa oleva joukkue määrittää ottelujärjestyksen ( kotietu). </a:t>
            </a:r>
          </a:p>
          <a:p>
            <a:r>
              <a:rPr lang="fi-FI" dirty="0">
                <a:solidFill>
                  <a:schemeClr val="bg1"/>
                </a:solidFill>
              </a:rPr>
              <a:t>Otteluohjelmassa on merkitty runkopelipäivät. Mikäli niitä muutetaan, täytyy muutoksista sopia vastustajan kanssa</a:t>
            </a:r>
          </a:p>
          <a:p>
            <a:r>
              <a:rPr lang="fi-FI" dirty="0">
                <a:solidFill>
                  <a:schemeClr val="bg1"/>
                </a:solidFill>
              </a:rPr>
              <a:t>Kotijoukkue määrittää ottelupaikan ja –ajan </a:t>
            </a:r>
            <a:r>
              <a:rPr lang="fi-FI" dirty="0" err="1">
                <a:solidFill>
                  <a:schemeClr val="bg1"/>
                </a:solidFill>
              </a:rPr>
              <a:t>KiSa</a:t>
            </a:r>
            <a:r>
              <a:rPr lang="fi-FI" dirty="0">
                <a:solidFill>
                  <a:schemeClr val="bg1"/>
                </a:solidFill>
              </a:rPr>
              <a:t>-järjestelmässä (</a:t>
            </a:r>
            <a:r>
              <a:rPr lang="fi-FI" dirty="0" err="1">
                <a:solidFill>
                  <a:schemeClr val="bg1"/>
                </a:solidFill>
              </a:rPr>
              <a:t>torneopal</a:t>
            </a:r>
            <a:r>
              <a:rPr lang="fi-FI" dirty="0">
                <a:solidFill>
                  <a:schemeClr val="bg1"/>
                </a:solidFill>
              </a:rPr>
              <a:t>)</a:t>
            </a:r>
          </a:p>
          <a:p>
            <a:r>
              <a:rPr lang="fi-FI" dirty="0">
                <a:solidFill>
                  <a:schemeClr val="bg1"/>
                </a:solidFill>
              </a:rPr>
              <a:t>Pudotuspelivaihe pelataan kahtena otteluna + mahdollinen lisäerä lukuun ottamatta finaalivaihetta, joka pelataan paras kolmesta.</a:t>
            </a:r>
          </a:p>
          <a:p>
            <a:r>
              <a:rPr lang="fi-FI" dirty="0">
                <a:solidFill>
                  <a:schemeClr val="bg1"/>
                </a:solidFill>
              </a:rPr>
              <a:t>2-sarjan 4 parasta joukkuetta nousee kaudeksi 27-28  2-liigaan. </a:t>
            </a:r>
          </a:p>
          <a:p>
            <a:r>
              <a:rPr lang="fi-FI" dirty="0">
                <a:solidFill>
                  <a:schemeClr val="bg1"/>
                </a:solidFill>
              </a:rPr>
              <a:t>Sarjasta ei putoa kukaan.</a:t>
            </a:r>
          </a:p>
          <a:p>
            <a:endParaRPr lang="fi-FI" dirty="0">
              <a:solidFill>
                <a:schemeClr val="bg1"/>
              </a:solidFill>
            </a:endParaRPr>
          </a:p>
          <a:p>
            <a:endParaRPr lang="fi-FI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42714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4311476-E2C4-FC42-BDCA-6B13CE9B4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chemeClr val="bg1"/>
                </a:solidFill>
              </a:rPr>
              <a:t>            </a:t>
            </a:r>
            <a:r>
              <a:rPr lang="fi-FI" dirty="0" err="1">
                <a:solidFill>
                  <a:schemeClr val="bg1"/>
                </a:solidFill>
              </a:rPr>
              <a:t>KiSa</a:t>
            </a:r>
            <a:r>
              <a:rPr lang="fi-FI" dirty="0">
                <a:solidFill>
                  <a:schemeClr val="bg1"/>
                </a:solidFill>
              </a:rPr>
              <a:t> – sarjanhallinta alusta</a:t>
            </a:r>
            <a:r>
              <a:rPr lang="fi-FI" sz="1800" dirty="0">
                <a:solidFill>
                  <a:schemeClr val="bg1"/>
                </a:solidFill>
              </a:rPr>
              <a:t>( ent. Torneopal)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F61EC9E-E121-4096-9A78-7880F4EC1AA9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2400" dirty="0">
                <a:solidFill>
                  <a:schemeClr val="bg1"/>
                </a:solidFill>
              </a:rPr>
              <a:t>Kirjautumiset sisään Suomisport tunnuksilla</a:t>
            </a:r>
          </a:p>
          <a:p>
            <a:r>
              <a:rPr lang="fi-FI" sz="2400" dirty="0" err="1">
                <a:solidFill>
                  <a:schemeClr val="bg1"/>
                </a:solidFill>
              </a:rPr>
              <a:t>KiSa:ssa</a:t>
            </a:r>
            <a:r>
              <a:rPr lang="fi-FI" sz="2400" dirty="0">
                <a:solidFill>
                  <a:schemeClr val="bg1"/>
                </a:solidFill>
              </a:rPr>
              <a:t> on kahdenlaisia oikeuksia:</a:t>
            </a:r>
          </a:p>
          <a:p>
            <a:pPr lvl="1"/>
            <a:r>
              <a:rPr lang="fi-FI" sz="2000" dirty="0">
                <a:solidFill>
                  <a:schemeClr val="bg1"/>
                </a:solidFill>
              </a:rPr>
              <a:t>Seuran henkilö ja joukkueen taustahenkilö</a:t>
            </a:r>
          </a:p>
          <a:p>
            <a:r>
              <a:rPr lang="fi-FI" sz="2400" dirty="0">
                <a:solidFill>
                  <a:schemeClr val="bg1"/>
                </a:solidFill>
              </a:rPr>
              <a:t>Ohjeet liiton nettisivuilla</a:t>
            </a:r>
          </a:p>
          <a:p>
            <a:pPr marL="0" indent="0">
              <a:buNone/>
            </a:pPr>
            <a:endParaRPr lang="fi-FI" sz="1600" dirty="0">
              <a:solidFill>
                <a:schemeClr val="bg1"/>
              </a:solidFill>
              <a:cs typeface="Calibri"/>
            </a:endParaRPr>
          </a:p>
          <a:p>
            <a:pPr marL="0" indent="0">
              <a:buNone/>
            </a:pPr>
            <a:endParaRPr lang="fi-FI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09330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lcf76f155ced4ddcb4097134ff3c332f xmlns="ba0a82b6-7973-41c9-8469-70a7861c3144">
      <Terms xmlns="http://schemas.microsoft.com/office/infopath/2007/PartnerControls"/>
    </lcf76f155ced4ddcb4097134ff3c332f>
    <_ip_UnifiedCompliancePolicyProperties xmlns="http://schemas.microsoft.com/sharepoint/v3" xsi:nil="true"/>
    <TaxCatchAll xmlns="9a0e72e9-1be7-4047-925d-3be5df5ddbd9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9301FA220D69EB4BB5BACB2D6F43F057" ma:contentTypeVersion="16" ma:contentTypeDescription="Luo uusi asiakirja." ma:contentTypeScope="" ma:versionID="b97650a295bd2d976ecdadcaad329df8">
  <xsd:schema xmlns:xsd="http://www.w3.org/2001/XMLSchema" xmlns:xs="http://www.w3.org/2001/XMLSchema" xmlns:p="http://schemas.microsoft.com/office/2006/metadata/properties" xmlns:ns1="http://schemas.microsoft.com/sharepoint/v3" xmlns:ns2="ba0a82b6-7973-41c9-8469-70a7861c3144" xmlns:ns3="9a0e72e9-1be7-4047-925d-3be5df5ddbd9" targetNamespace="http://schemas.microsoft.com/office/2006/metadata/properties" ma:root="true" ma:fieldsID="db0fc6bca50da2c865461cae54e6d5a9" ns1:_="" ns2:_="" ns3:_="">
    <xsd:import namespace="http://schemas.microsoft.com/sharepoint/v3"/>
    <xsd:import namespace="ba0a82b6-7973-41c9-8469-70a7861c3144"/>
    <xsd:import namespace="9a0e72e9-1be7-4047-925d-3be5df5ddbd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1:_ip_UnifiedCompliancePolicyProperties" minOccurs="0"/>
                <xsd:element ref="ns1:_ip_UnifiedCompliancePolicyUIAction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2" nillable="true" ma:displayName="Yhtenäisen yhteensopivuuskäytännön ominaisuudet" ma:hidden="true" ma:internalName="_ip_UnifiedCompliancePolicyProperties">
      <xsd:simpleType>
        <xsd:restriction base="dms:Note"/>
      </xsd:simpleType>
    </xsd:element>
    <xsd:element name="_ip_UnifiedCompliancePolicyUIAction" ma:index="13" nillable="true" ma:displayName="Yhtenäisen yhteensopivuuskäytännön käyttöliittymän toiminto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0a82b6-7973-41c9-8469-70a7861c314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Kuvien tunnisteet" ma:readOnly="false" ma:fieldId="{5cf76f15-5ced-4ddc-b409-7134ff3c332f}" ma:taxonomyMulti="true" ma:sspId="1b8d64ad-18c1-437a-bd95-1ca9b39adee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0e72e9-1be7-4047-925d-3be5df5ddbd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TaxCatchAll" ma:index="18" nillable="true" ma:displayName="Taxonomy Catch All Column" ma:hidden="true" ma:list="{d4bb30d0-4ef3-4083-a84a-bfbefa95ba98}" ma:internalName="TaxCatchAll" ma:showField="CatchAllData" ma:web="9a0e72e9-1be7-4047-925d-3be5df5ddbd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4C7A8E1-25B2-476B-8D95-0B08B60497C1}">
  <ds:schemaRefs>
    <ds:schemaRef ds:uri="http://purl.org/dc/terms/"/>
    <ds:schemaRef ds:uri="http://purl.org/dc/dcmitype/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ba0a82b6-7973-41c9-8469-70a7861c3144"/>
    <ds:schemaRef ds:uri="http://schemas.openxmlformats.org/package/2006/metadata/core-properties"/>
    <ds:schemaRef ds:uri="http://schemas.microsoft.com/office/infopath/2007/PartnerControls"/>
    <ds:schemaRef ds:uri="9a0e72e9-1be7-4047-925d-3be5df5ddbd9"/>
    <ds:schemaRef ds:uri="http://schemas.microsoft.com/sharepoint/v3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B3C5D832-1CE5-4187-8FEB-93D87359C4E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C54E894-2636-4529-8B62-20B87D0CC14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ba0a82b6-7973-41c9-8469-70a7861c3144"/>
    <ds:schemaRef ds:uri="9a0e72e9-1be7-4047-925d-3be5df5ddbd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798</TotalTime>
  <Words>297</Words>
  <Application>Microsoft Office PowerPoint</Application>
  <PresentationFormat>Laajakuva</PresentationFormat>
  <Paragraphs>60</Paragraphs>
  <Slides>5</Slides>
  <Notes>1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1_Office-teema</vt:lpstr>
      <vt:lpstr>Naisten 2-sarjat 2026 - 2027</vt:lpstr>
      <vt:lpstr>Naisten 2-sarja 46 joukkuetta</vt:lpstr>
      <vt:lpstr>PowerPoint-esitys</vt:lpstr>
      <vt:lpstr>Naisten 2-sarja</vt:lpstr>
      <vt:lpstr>            KiSa – sarjanhallinta alusta( ent. Torneopal)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Miesten 2-sarjat 2022 - 2023</dc:title>
  <dc:creator>Jari Lankinen</dc:creator>
  <cp:lastModifiedBy>Jari Lankinen</cp:lastModifiedBy>
  <cp:revision>6</cp:revision>
  <dcterms:created xsi:type="dcterms:W3CDTF">2022-09-01T08:11:02Z</dcterms:created>
  <dcterms:modified xsi:type="dcterms:W3CDTF">2026-08-31T10:39:54Z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0x0101009301FA220D69EB4BB5BACB2D6F43F057</vt:lpwstr>
  </property>
  <property fmtid="{D5CDD505-2E9C-101B-9397-08002B2CF9AE}" pid="3" name="MediaServiceImageTags">
    <vt:lpwstr/>
  </property>
</Properties>
</file>