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62" r:id="rId5"/>
    <p:sldId id="264" r:id="rId6"/>
    <p:sldId id="265" r:id="rId7"/>
    <p:sldId id="27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46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79CEC-81BA-408F-9689-925C33D851BA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F33B-70B1-4BE6-8622-FA7B5119D8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38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248D59-0376-4FC3-89E5-3A70C49C5F4D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628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9D51CB-452F-0344-81A0-500169BE0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3159DD-2729-7341-B58E-13C35DA29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52931F-152E-F741-A801-B0CE92BB4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04A1A9-EA45-0A4F-8EDB-1A9E8FF4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06E37E-CBEE-5343-88F5-358018300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005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22D8D-6A52-BA4B-9997-B89A2BCF1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8E6EEFD-6F8C-B743-8BA9-E648D3099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A8B88C-6B23-2444-96BE-A87D72A4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D4F1E3-3307-D34D-B50C-AD947B13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8BEE19-D140-DC4B-B0AE-B3DC9DC5C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45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EDEDEF2-ABB5-B449-9F60-9B9C34098F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7626FDA-7695-3241-BEE1-405D9F588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B7F263-0FB9-AC43-911A-5FDC8972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12BB6C-9AA9-C34F-ACDF-49D32350D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44F4BD-9412-1E41-8471-7DDF620E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90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1C070B-F9CD-FB48-959A-7A8E1C8D2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BE6BC5-D620-BC44-8A7C-D5ADA7892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41AA04-3662-9844-AC9A-D8E4D113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218B01-B949-D649-A776-FADC74A7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6EB29A-118D-E444-A974-E83E94D3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0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0ECF66-00EC-5749-B94F-3FC8BF47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4E164E-8ED1-F14D-AB88-DCA11BD94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61BD92-FF52-7746-90E1-152C2D4F4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627734-FEDC-C140-B01F-2174FF79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BD2794-B37E-9E41-91EC-0093A145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84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B0F6AB-E056-3744-85AD-FB7D8170F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D59D0-11B3-7141-80DD-E121ABF18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8CC389-BE06-2B40-B599-93FD388A5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265CBA-AB3B-574E-8C75-6BC9D1A6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A7F75E-2D69-C547-B1EA-EF63B1D30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708FA8-1DF5-FE47-8837-2ED178680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61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C1CF78-9857-B643-900C-EBB085DA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3A3401-4D74-134D-8D18-8EDC569ED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B2A09D-7661-B648-9C05-799E2BD04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3EB2CA4-F3B1-1C4F-8BC1-EFD9F9766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1855313-5E9B-A945-A861-B0676A06C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DA28346-4254-024D-8519-3FF3AB44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C46FF7-6650-9446-81E9-EF606DDB0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36388DE-62F6-B542-8C6A-04369D0D4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21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FA3EFE-5B3D-D340-B7C3-624BD8F1A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2E02FC9-1E03-EC41-8876-E3B74251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C5F975C-0939-2F40-8506-605D1653E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BB12B6-E6D8-A94F-86A6-13572041F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41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8D3B580-5292-BE4B-9B50-28D03F312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6BD2124-673D-E64B-AFD2-65DCB156B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891DC42-B641-5B4D-B80C-636567E4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256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8E24A4-C0E7-4144-A7B3-CB35BBCBE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8E510B-25FC-E841-A4A5-A3276810E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4219AB-58C2-2E44-A7E4-3E50C9CB3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F40ACFB-7642-CC47-9BD5-87C3F79A1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37D00F-6F49-D44E-BFA3-E2F32873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F2843E-F33B-E944-9F2F-6695C50A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99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2A8AC0-F651-E947-9C8E-D9BC4773E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1AA3B5E-7893-614F-BCE4-6BE12685D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BEBA4EB-783A-A740-AB9D-E6EAA4D85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2FACA4-3FBA-D246-BF6E-0A0AF639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9375EE3-9797-FE4E-8B4A-404AC7B3B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B939F1F-F702-2D42-B98B-38984290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72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72352CD-CBE6-F749-8E0A-ABE64E7DE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15238F-3694-1C42-BC05-BF4175A93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587597-9B14-024A-A286-99EE1A212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7C868-9D5E-BE41-918A-2F474077133B}" type="datetimeFigureOut">
              <a:rPr lang="fi-FI" smtClean="0"/>
              <a:t>22.10.2025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9C57EE-F021-6049-8D81-8504392E0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3651E4-D610-EC42-9FDD-F13FB00F8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11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orneopal.lentopallo.fi/taso/omatili.php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11476-E2C4-FC42-BDCA-6B13CE9B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220" y="2407114"/>
            <a:ext cx="9200079" cy="2288176"/>
          </a:xfrm>
        </p:spPr>
        <p:txBody>
          <a:bodyPr>
            <a:normAutofit/>
          </a:bodyPr>
          <a:lstStyle/>
          <a:p>
            <a:r>
              <a:rPr lang="fi-FI" sz="6000" dirty="0">
                <a:solidFill>
                  <a:schemeClr val="bg1"/>
                </a:solidFill>
              </a:rPr>
              <a:t>Miesten 2-sarjat 2025 - 2026</a:t>
            </a:r>
          </a:p>
        </p:txBody>
      </p:sp>
    </p:spTree>
    <p:extLst>
      <p:ext uri="{BB962C8B-B14F-4D97-AF65-F5344CB8AC3E}">
        <p14:creationId xmlns:p14="http://schemas.microsoft.com/office/powerpoint/2010/main" val="141753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uokaavio: Prosessi 11">
            <a:extLst>
              <a:ext uri="{FF2B5EF4-FFF2-40B4-BE49-F238E27FC236}">
                <a16:creationId xmlns:a16="http://schemas.microsoft.com/office/drawing/2014/main" id="{F9D6C33E-272E-4ECA-96A5-270813C5FFF2}"/>
              </a:ext>
            </a:extLst>
          </p:cNvPr>
          <p:cNvSpPr/>
          <p:nvPr/>
        </p:nvSpPr>
        <p:spPr>
          <a:xfrm>
            <a:off x="8761278" y="272541"/>
            <a:ext cx="3196205" cy="115847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Finaalit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prstClr val="white"/>
                </a:solidFill>
                <a:latin typeface="Calibri" panose="020F0502020204030204"/>
              </a:rPr>
              <a:t>19.4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</a:t>
            </a:r>
            <a:r>
              <a:rPr lang="fi-FI" sz="3200" dirty="0">
                <a:solidFill>
                  <a:prstClr val="white"/>
                </a:solidFill>
                <a:latin typeface="Calibri" panose="020F0502020204030204"/>
              </a:rPr>
              <a:t>26.4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Vuokaavio: Prosessi 13">
            <a:extLst>
              <a:ext uri="{FF2B5EF4-FFF2-40B4-BE49-F238E27FC236}">
                <a16:creationId xmlns:a16="http://schemas.microsoft.com/office/drawing/2014/main" id="{B3CB2E66-3DE7-497D-9B2C-5E87A64F36E6}"/>
              </a:ext>
            </a:extLst>
          </p:cNvPr>
          <p:cNvSpPr/>
          <p:nvPr/>
        </p:nvSpPr>
        <p:spPr>
          <a:xfrm>
            <a:off x="2131592" y="2261210"/>
            <a:ext cx="7018020" cy="746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N</a:t>
            </a: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21.-22.3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Jatkosarjan ranking 1.-16. 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Vuokaavio: Prosessi 14">
            <a:extLst>
              <a:ext uri="{FF2B5EF4-FFF2-40B4-BE49-F238E27FC236}">
                <a16:creationId xmlns:a16="http://schemas.microsoft.com/office/drawing/2014/main" id="{A9CC120D-7193-42C7-A434-D46EEAE16912}"/>
              </a:ext>
            </a:extLst>
          </p:cNvPr>
          <p:cNvSpPr/>
          <p:nvPr/>
        </p:nvSpPr>
        <p:spPr>
          <a:xfrm>
            <a:off x="2929576" y="1571406"/>
            <a:ext cx="5538696" cy="44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PVE 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28</a:t>
            </a: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.-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29.3</a:t>
            </a: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Vuokaavio: Prosessi 59">
            <a:extLst>
              <a:ext uri="{FF2B5EF4-FFF2-40B4-BE49-F238E27FC236}">
                <a16:creationId xmlns:a16="http://schemas.microsoft.com/office/drawing/2014/main" id="{610CC7F9-2875-4A5B-BB65-86420C0D6A55}"/>
              </a:ext>
            </a:extLst>
          </p:cNvPr>
          <p:cNvSpPr/>
          <p:nvPr/>
        </p:nvSpPr>
        <p:spPr>
          <a:xfrm>
            <a:off x="3715612" y="5090051"/>
            <a:ext cx="1415464" cy="1423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Loimu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Viesti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 err="1">
                <a:solidFill>
                  <a:prstClr val="white"/>
                </a:solidFill>
                <a:latin typeface="Calibri" panose="020F0502020204030204"/>
              </a:rPr>
              <a:t>KoKa</a:t>
            </a:r>
            <a:endParaRPr lang="fi-FI" sz="13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300" dirty="0" err="1">
                <a:solidFill>
                  <a:prstClr val="white"/>
                </a:solidFill>
                <a:latin typeface="Calibri" panose="020F0502020204030204"/>
              </a:rPr>
              <a:t>PuMa</a:t>
            </a:r>
            <a:endParaRPr lang="fi-FI" dirty="0" err="1">
              <a:ea typeface="+mn-ea"/>
              <a:cs typeface="+mn-cs"/>
            </a:endParaRPr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BD722CB5-DFCF-4795-9DA5-35A8A204B5F3}"/>
              </a:ext>
            </a:extLst>
          </p:cNvPr>
          <p:cNvSpPr txBox="1"/>
          <p:nvPr/>
        </p:nvSpPr>
        <p:spPr>
          <a:xfrm>
            <a:off x="171525" y="3189707"/>
            <a:ext cx="1768445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5.10</a:t>
            </a: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14.12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Pelataan neljässä 5/6 joukkueen lohkossa 2-kertainen sarja.</a:t>
            </a:r>
          </a:p>
          <a:p>
            <a:pPr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Lohkojen kaksi parasta sekä kaksi parasta kolmosta jatkavat ylempään jatkosarjaan (10 joukkuetta). Loput jatkavat alemmassa jatkosarjassa.</a:t>
            </a: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91" name="Tekstiruutu 90">
            <a:extLst>
              <a:ext uri="{FF2B5EF4-FFF2-40B4-BE49-F238E27FC236}">
                <a16:creationId xmlns:a16="http://schemas.microsoft.com/office/drawing/2014/main" id="{5A015C71-FA9A-4C71-B6B4-6D949D07B29F}"/>
              </a:ext>
            </a:extLst>
          </p:cNvPr>
          <p:cNvSpPr txBox="1"/>
          <p:nvPr/>
        </p:nvSpPr>
        <p:spPr>
          <a:xfrm>
            <a:off x="3192397" y="137246"/>
            <a:ext cx="5007268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MIESTEN 2-SARJA </a:t>
            </a:r>
            <a:r>
              <a:rPr lang="fi-FI" sz="3200" dirty="0">
                <a:solidFill>
                  <a:prstClr val="white"/>
                </a:solidFill>
                <a:latin typeface="Calibri" panose="020F0502020204030204"/>
              </a:rPr>
              <a:t>2025-2026</a:t>
            </a:r>
            <a:endParaRPr lang="fi-FI" dirty="0">
              <a:solidFill>
                <a:prstClr val="white"/>
              </a:solidFill>
              <a:ea typeface="+mn-ea"/>
              <a:cs typeface="+mn-cs"/>
            </a:endParaRPr>
          </a:p>
        </p:txBody>
      </p:sp>
      <p:sp>
        <p:nvSpPr>
          <p:cNvPr id="48" name="Vuokaavio: Prosessi 47">
            <a:extLst>
              <a:ext uri="{FF2B5EF4-FFF2-40B4-BE49-F238E27FC236}">
                <a16:creationId xmlns:a16="http://schemas.microsoft.com/office/drawing/2014/main" id="{E5B9E135-E1EF-4FA1-AD03-183A5C92AD68}"/>
              </a:ext>
            </a:extLst>
          </p:cNvPr>
          <p:cNvSpPr/>
          <p:nvPr/>
        </p:nvSpPr>
        <p:spPr>
          <a:xfrm>
            <a:off x="2148035" y="5090052"/>
            <a:ext cx="1415464" cy="14164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Jyle</a:t>
            </a: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 err="1">
                <a:solidFill>
                  <a:prstClr val="white"/>
                </a:solidFill>
                <a:latin typeface="Calibri" panose="020F0502020204030204"/>
              </a:rPr>
              <a:t>HuKi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Kole-57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Livo</a:t>
            </a: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Kajastus</a:t>
            </a:r>
            <a:endParaRPr lang="fi-FI" dirty="0">
              <a:solidFill>
                <a:prstClr val="white"/>
              </a:solidFill>
              <a:ea typeface="+mn-ea"/>
              <a:cs typeface="+mn-cs"/>
            </a:endParaRPr>
          </a:p>
        </p:txBody>
      </p:sp>
      <p:sp>
        <p:nvSpPr>
          <p:cNvPr id="2" name="Vuokaavio: Prosessi 1">
            <a:extLst>
              <a:ext uri="{FF2B5EF4-FFF2-40B4-BE49-F238E27FC236}">
                <a16:creationId xmlns:a16="http://schemas.microsoft.com/office/drawing/2014/main" id="{F8C8FA99-A1BE-14F7-0326-00B7911627BB}"/>
              </a:ext>
            </a:extLst>
          </p:cNvPr>
          <p:cNvSpPr/>
          <p:nvPr/>
        </p:nvSpPr>
        <p:spPr>
          <a:xfrm>
            <a:off x="5823846" y="5087343"/>
            <a:ext cx="1415464" cy="1423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Aitri</a:t>
            </a: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Jankko</a:t>
            </a:r>
            <a:endParaRPr lang="fi-FI" dirty="0">
              <a:solidFill>
                <a:prstClr val="white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Lempo Volley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 err="1">
                <a:solidFill>
                  <a:prstClr val="white"/>
                </a:solidFill>
                <a:latin typeface="Calibri" panose="020F0502020204030204"/>
              </a:rPr>
              <a:t>NarPa</a:t>
            </a:r>
            <a:endParaRPr lang="fi-FI" sz="13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VaLePa</a:t>
            </a:r>
          </a:p>
          <a:p>
            <a:pPr algn="ctr">
              <a:defRPr/>
            </a:pPr>
            <a:r>
              <a:rPr lang="fi-FI" sz="1300" dirty="0" err="1">
                <a:solidFill>
                  <a:prstClr val="white"/>
                </a:solidFill>
                <a:latin typeface="Calibri" panose="020F0502020204030204"/>
              </a:rPr>
              <a:t>TamRy</a:t>
            </a:r>
            <a:endParaRPr lang="fi-FI" dirty="0" err="1">
              <a:solidFill>
                <a:prstClr val="white"/>
              </a:solidFill>
              <a:ea typeface="+mn-ea"/>
              <a:cs typeface="+mn-cs"/>
            </a:endParaRPr>
          </a:p>
        </p:txBody>
      </p:sp>
      <p:sp>
        <p:nvSpPr>
          <p:cNvPr id="3" name="Vuokaavio: Prosessi 2">
            <a:extLst>
              <a:ext uri="{FF2B5EF4-FFF2-40B4-BE49-F238E27FC236}">
                <a16:creationId xmlns:a16="http://schemas.microsoft.com/office/drawing/2014/main" id="{67724137-3738-E5EA-9408-57B87B3C2E18}"/>
              </a:ext>
            </a:extLst>
          </p:cNvPr>
          <p:cNvSpPr/>
          <p:nvPr/>
        </p:nvSpPr>
        <p:spPr>
          <a:xfrm>
            <a:off x="7496069" y="5066741"/>
            <a:ext cx="1415464" cy="142982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 err="1">
                <a:solidFill>
                  <a:prstClr val="white"/>
                </a:solidFill>
                <a:latin typeface="Calibri" panose="020F0502020204030204"/>
              </a:rPr>
              <a:t>OsVa</a:t>
            </a:r>
            <a:endParaRPr lang="fi-FI" sz="13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K-Pallo</a:t>
            </a:r>
            <a:endParaRPr lang="fi-FI" dirty="0">
              <a:solidFill>
                <a:prstClr val="white"/>
              </a:solidFill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Jymy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Tiikerit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 err="1">
                <a:solidFill>
                  <a:prstClr val="white"/>
                </a:solidFill>
                <a:latin typeface="Calibri" panose="020F0502020204030204"/>
              </a:rPr>
              <a:t>KauWi</a:t>
            </a: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Vuokaavio: Prosessi 3">
            <a:extLst>
              <a:ext uri="{FF2B5EF4-FFF2-40B4-BE49-F238E27FC236}">
                <a16:creationId xmlns:a16="http://schemas.microsoft.com/office/drawing/2014/main" id="{D9E92618-4032-FC22-B637-304BE10F0E42}"/>
              </a:ext>
            </a:extLst>
          </p:cNvPr>
          <p:cNvSpPr/>
          <p:nvPr/>
        </p:nvSpPr>
        <p:spPr>
          <a:xfrm>
            <a:off x="2131566" y="3398909"/>
            <a:ext cx="1415464" cy="1423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YJS1</a:t>
            </a:r>
          </a:p>
          <a:p>
            <a:pPr algn="ctr"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5 JOUKKUETTA</a:t>
            </a:r>
            <a:endParaRPr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Vuokaavio: Prosessi 4">
            <a:extLst>
              <a:ext uri="{FF2B5EF4-FFF2-40B4-BE49-F238E27FC236}">
                <a16:creationId xmlns:a16="http://schemas.microsoft.com/office/drawing/2014/main" id="{CC000F13-8558-C0C1-4CA6-B48DD575B2D8}"/>
              </a:ext>
            </a:extLst>
          </p:cNvPr>
          <p:cNvSpPr/>
          <p:nvPr/>
        </p:nvSpPr>
        <p:spPr>
          <a:xfrm>
            <a:off x="3700010" y="3398908"/>
            <a:ext cx="1415464" cy="1423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YJS2</a:t>
            </a:r>
          </a:p>
          <a:p>
            <a:pPr algn="ctr"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5 JOUKKUETTA</a:t>
            </a:r>
            <a:endParaRPr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7" name="Vuokaavio: Prosessi 6">
            <a:extLst>
              <a:ext uri="{FF2B5EF4-FFF2-40B4-BE49-F238E27FC236}">
                <a16:creationId xmlns:a16="http://schemas.microsoft.com/office/drawing/2014/main" id="{A58E45F3-F50F-E713-A95A-E0C4389B0274}"/>
              </a:ext>
            </a:extLst>
          </p:cNvPr>
          <p:cNvSpPr/>
          <p:nvPr/>
        </p:nvSpPr>
        <p:spPr>
          <a:xfrm>
            <a:off x="5828490" y="3398905"/>
            <a:ext cx="1415464" cy="1423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AJS1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5 JOUKKUETTA</a:t>
            </a: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Vuokaavio: Prosessi 7">
            <a:extLst>
              <a:ext uri="{FF2B5EF4-FFF2-40B4-BE49-F238E27FC236}">
                <a16:creationId xmlns:a16="http://schemas.microsoft.com/office/drawing/2014/main" id="{4BE35CC4-8629-E52A-E237-8550B8C3283E}"/>
              </a:ext>
            </a:extLst>
          </p:cNvPr>
          <p:cNvSpPr/>
          <p:nvPr/>
        </p:nvSpPr>
        <p:spPr>
          <a:xfrm>
            <a:off x="7491933" y="3398904"/>
            <a:ext cx="1415464" cy="1423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AJS2</a:t>
            </a:r>
          </a:p>
          <a:p>
            <a:pPr algn="ctr"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6 JOUKKUETTA</a:t>
            </a:r>
            <a:endParaRPr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B7920DBB-FE6E-F6DB-2031-B6E61F54A812}"/>
              </a:ext>
            </a:extLst>
          </p:cNvPr>
          <p:cNvSpPr txBox="1"/>
          <p:nvPr/>
        </p:nvSpPr>
        <p:spPr>
          <a:xfrm>
            <a:off x="9939222" y="2886848"/>
            <a:ext cx="2018261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10.1</a:t>
            </a: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15.3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Jatkosarjoissa pelataan 2-kertainen sarja.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Jatkosarjojen rankingjärjestyksen perusteella 16 parasta jatkavat pudotuspeleihin</a:t>
            </a:r>
          </a:p>
        </p:txBody>
      </p:sp>
      <p:sp>
        <p:nvSpPr>
          <p:cNvPr id="10" name="Vuokaavio: Prosessi 9">
            <a:extLst>
              <a:ext uri="{FF2B5EF4-FFF2-40B4-BE49-F238E27FC236}">
                <a16:creationId xmlns:a16="http://schemas.microsoft.com/office/drawing/2014/main" id="{24A551A4-DBFC-7825-6932-23FF006CB5AE}"/>
              </a:ext>
            </a:extLst>
          </p:cNvPr>
          <p:cNvSpPr/>
          <p:nvPr/>
        </p:nvSpPr>
        <p:spPr>
          <a:xfrm>
            <a:off x="3948905" y="852428"/>
            <a:ext cx="3514166" cy="45277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11</a:t>
            </a: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.-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12.4</a:t>
            </a:r>
            <a:endParaRPr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103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D54E0B-088D-6E9D-DF74-41DD6E49A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Miesten 2-sarja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6EEA5E-61AE-CC6D-B713-771DBA1BA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Pudotuspelien ranking muodostetaan jatkosarjojen perusteella</a:t>
            </a:r>
          </a:p>
          <a:p>
            <a:r>
              <a:rPr lang="fi-FI">
                <a:solidFill>
                  <a:schemeClr val="bg1"/>
                </a:solidFill>
              </a:rPr>
              <a:t>1. pudotuspelivaihe 16 joukkuetta.</a:t>
            </a:r>
            <a:endParaRPr lang="fi-FI">
              <a:solidFill>
                <a:schemeClr val="bg1"/>
              </a:solidFill>
              <a:ea typeface="Calibri"/>
              <a:cs typeface="Calibri"/>
            </a:endParaRPr>
          </a:p>
          <a:p>
            <a:r>
              <a:rPr lang="fi-FI" dirty="0">
                <a:solidFill>
                  <a:schemeClr val="bg1"/>
                </a:solidFill>
              </a:rPr>
              <a:t>Korkeammalla rankingissa oleva joukkue määrittää ottelujärjestyksen ( kotietu)</a:t>
            </a:r>
          </a:p>
          <a:p>
            <a:r>
              <a:rPr lang="fi-FI" dirty="0">
                <a:solidFill>
                  <a:schemeClr val="bg1"/>
                </a:solidFill>
              </a:rPr>
              <a:t>Otteluohjelmassa on merkitty runkopelipäivät. Mikäli niitä muutetaan, täytyy muutoksista sopia vastustajan kanssa</a:t>
            </a:r>
          </a:p>
          <a:p>
            <a:r>
              <a:rPr lang="fi-FI" dirty="0">
                <a:solidFill>
                  <a:schemeClr val="bg1"/>
                </a:solidFill>
              </a:rPr>
              <a:t>Kotijoukkue määrittää ottelupaikan ja –ajan </a:t>
            </a:r>
            <a:r>
              <a:rPr lang="fi-FI">
                <a:solidFill>
                  <a:schemeClr val="bg1"/>
                </a:solidFill>
              </a:rPr>
              <a:t>Kisassa</a:t>
            </a:r>
            <a:endParaRPr lang="fi-FI" dirty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Pudotuspelivaihe pelataan kahtena otteluna + mahdollinen lisäerä lukuun ottamatta finaalivaihetta, joka pelataan paras kolmesta.</a:t>
            </a:r>
          </a:p>
          <a:p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33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11476-E2C4-FC42-BDCA-6B13CE9B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          Kilpailu- ja sarjahallinta - </a:t>
            </a:r>
            <a:r>
              <a:rPr lang="fi-FI" dirty="0" err="1">
                <a:solidFill>
                  <a:schemeClr val="bg1"/>
                </a:solidFill>
              </a:rPr>
              <a:t>KiSa</a:t>
            </a:r>
            <a:endParaRPr lang="fi-FI">
              <a:solidFill>
                <a:schemeClr val="bg1"/>
              </a:solidFill>
              <a:ea typeface="Calibri Light"/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61EC9E-E121-4096-9A78-7880F4EC1AA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400" dirty="0">
                <a:solidFill>
                  <a:schemeClr val="bg1"/>
                </a:solidFill>
              </a:rPr>
              <a:t>Kirjautumiset sisään Suomisport tunnuksilla</a:t>
            </a:r>
          </a:p>
          <a:p>
            <a:r>
              <a:rPr lang="fi-FI" sz="2400" dirty="0">
                <a:solidFill>
                  <a:schemeClr val="bg1"/>
                </a:solidFill>
              </a:rPr>
              <a:t>Kisassa on kahdenlaisia oikeuksia:</a:t>
            </a:r>
            <a:endParaRPr lang="fi-FI" sz="2400" dirty="0">
              <a:solidFill>
                <a:schemeClr val="bg1"/>
              </a:solidFill>
              <a:ea typeface="Calibri"/>
              <a:cs typeface="Calibri"/>
            </a:endParaRPr>
          </a:p>
          <a:p>
            <a:pPr lvl="1"/>
            <a:r>
              <a:rPr lang="fi-FI" sz="2000" dirty="0">
                <a:solidFill>
                  <a:schemeClr val="bg1"/>
                </a:solidFill>
              </a:rPr>
              <a:t>Seuran henkilö ja joukkueen taustahenkilö</a:t>
            </a:r>
          </a:p>
          <a:p>
            <a:r>
              <a:rPr lang="fi-FI" sz="2400" dirty="0">
                <a:solidFill>
                  <a:schemeClr val="bg1"/>
                </a:solidFill>
              </a:rPr>
              <a:t>Ohjeet tulossa liiton nettisivuille</a:t>
            </a:r>
          </a:p>
          <a:p>
            <a:r>
              <a:rPr lang="fi-FI" sz="2400" dirty="0">
                <a:solidFill>
                  <a:schemeClr val="bg1"/>
                </a:solidFill>
                <a:hlinkClick r:id="rId2"/>
              </a:rPr>
              <a:t>Esimerkki</a:t>
            </a:r>
            <a:endParaRPr lang="fi-FI" sz="2400" dirty="0">
              <a:solidFill>
                <a:schemeClr val="bg1"/>
              </a:solidFill>
            </a:endParaRPr>
          </a:p>
          <a:p>
            <a:endParaRPr lang="fi-FI" sz="1600" dirty="0">
              <a:solidFill>
                <a:schemeClr val="bg1"/>
              </a:solidFill>
              <a:cs typeface="Calibri"/>
            </a:endParaRPr>
          </a:p>
          <a:p>
            <a:pPr marL="0" indent="0">
              <a:buNone/>
            </a:pP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33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a0a82b6-7973-41c9-8469-70a7861c3144">
      <Terms xmlns="http://schemas.microsoft.com/office/infopath/2007/PartnerControls"/>
    </lcf76f155ced4ddcb4097134ff3c332f>
    <_ip_UnifiedCompliancePolicyProperties xmlns="http://schemas.microsoft.com/sharepoint/v3" xsi:nil="true"/>
    <TaxCatchAll xmlns="9a0e72e9-1be7-4047-925d-3be5df5ddbd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301FA220D69EB4BB5BACB2D6F43F057" ma:contentTypeVersion="16" ma:contentTypeDescription="Luo uusi asiakirja." ma:contentTypeScope="" ma:versionID="b97650a295bd2d976ecdadcaad329df8">
  <xsd:schema xmlns:xsd="http://www.w3.org/2001/XMLSchema" xmlns:xs="http://www.w3.org/2001/XMLSchema" xmlns:p="http://schemas.microsoft.com/office/2006/metadata/properties" xmlns:ns1="http://schemas.microsoft.com/sharepoint/v3" xmlns:ns2="ba0a82b6-7973-41c9-8469-70a7861c3144" xmlns:ns3="9a0e72e9-1be7-4047-925d-3be5df5ddbd9" targetNamespace="http://schemas.microsoft.com/office/2006/metadata/properties" ma:root="true" ma:fieldsID="db0fc6bca50da2c865461cae54e6d5a9" ns1:_="" ns2:_="" ns3:_="">
    <xsd:import namespace="http://schemas.microsoft.com/sharepoint/v3"/>
    <xsd:import namespace="ba0a82b6-7973-41c9-8469-70a7861c3144"/>
    <xsd:import namespace="9a0e72e9-1be7-4047-925d-3be5df5ddb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0a82b6-7973-41c9-8469-70a7861c31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1b8d64ad-18c1-437a-bd95-1ca9b39ade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0e72e9-1be7-4047-925d-3be5df5ddbd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d4bb30d0-4ef3-4083-a84a-bfbefa95ba98}" ma:internalName="TaxCatchAll" ma:showField="CatchAllData" ma:web="9a0e72e9-1be7-4047-925d-3be5df5ddb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3C31AE-68CA-4F36-9283-EDEA1E6BE8BC}">
  <ds:schemaRefs>
    <ds:schemaRef ds:uri="http://purl.org/dc/dcmitype/"/>
    <ds:schemaRef ds:uri="http://schemas.microsoft.com/office/2006/documentManagement/types"/>
    <ds:schemaRef ds:uri="9a0e72e9-1be7-4047-925d-3be5df5ddbd9"/>
    <ds:schemaRef ds:uri="http://purl.org/dc/elements/1.1/"/>
    <ds:schemaRef ds:uri="ba0a82b6-7973-41c9-8469-70a7861c3144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E830170-3425-4EA7-9414-643E304998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48F375-4C3A-444F-86C4-EB88D14019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a0a82b6-7973-41c9-8469-70a7861c3144"/>
    <ds:schemaRef ds:uri="9a0e72e9-1be7-4047-925d-3be5df5dd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d487252-5a37-4304-9f25-24a5d2e40900}" enabled="0" method="" siteId="{9d487252-5a37-4304-9f25-24a5d2e4090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201</Words>
  <Application>Microsoft Office PowerPoint</Application>
  <PresentationFormat>Laajakuva</PresentationFormat>
  <Paragraphs>69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1_Office-teema</vt:lpstr>
      <vt:lpstr>Miesten 2-sarjat 2025 - 2026</vt:lpstr>
      <vt:lpstr>PowerPoint-esitys</vt:lpstr>
      <vt:lpstr>Miesten 2-sarja</vt:lpstr>
      <vt:lpstr>          Kilpailu- ja sarjahallinta - KiSa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Miesten 2-sarjat 2022 - 2023</dc:title>
  <dc:creator>Jari Lankinen</dc:creator>
  <cp:lastModifiedBy>Jari Lankinen</cp:lastModifiedBy>
  <cp:revision>72</cp:revision>
  <dcterms:created xsi:type="dcterms:W3CDTF">2022-09-01T08:11:02Z</dcterms:created>
  <dcterms:modified xsi:type="dcterms:W3CDTF">2025-10-22T08:08:11Z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0x0101009301FA220D69EB4BB5BACB2D6F43F057</vt:lpwstr>
  </property>
  <property fmtid="{D5CDD505-2E9C-101B-9397-08002B2CF9AE}" pid="3" name="MediaServiceImageTags">
    <vt:lpwstr/>
  </property>
</Properties>
</file>