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64" r:id="rId4"/>
    <p:sldId id="265" r:id="rId5"/>
    <p:sldId id="266" r:id="rId6"/>
    <p:sldId id="267" r:id="rId7"/>
    <p:sldId id="268" r:id="rId8"/>
    <p:sldId id="269" r:id="rId9"/>
    <p:sldId id="270" r:id="rId10"/>
    <p:sldId id="271" r:id="rId11"/>
    <p:sldId id="272" r:id="rId12"/>
    <p:sldId id="273" r:id="rId13"/>
    <p:sldId id="274" r:id="rId14"/>
    <p:sldId id="284" r:id="rId15"/>
    <p:sldId id="276" r:id="rId16"/>
    <p:sldId id="283" r:id="rId17"/>
    <p:sldId id="285" r:id="rId18"/>
    <p:sldId id="281" r:id="rId19"/>
    <p:sldId id="259" r:id="rId20"/>
    <p:sldId id="282" r:id="rId21"/>
  </p:sldIdLst>
  <p:sldSz cx="18288000" cy="10287000"/>
  <p:notesSz cx="6858000" cy="9144000"/>
  <p:embeddedFontLst>
    <p:embeddedFont>
      <p:font typeface="Georgia Pro" panose="02040502050405020303" pitchFamily="18" charset="0"/>
      <p:regular r:id="rId23"/>
      <p:bold r:id="rId24"/>
    </p:embeddedFont>
    <p:embeddedFont>
      <p:font typeface="Georgia Pro Bold" panose="02040802050405020203" charset="0"/>
      <p:regular r:id="rId25"/>
    </p:embeddedFont>
    <p:embeddedFont>
      <p:font typeface="Georgia Pro Italics" panose="020B0604020202020204" charset="0"/>
      <p:regular r:id="rId26"/>
    </p:embeddedFont>
    <p:embeddedFont>
      <p:font typeface="Work Sans" pitchFamily="2"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DUF2isFWsqVSYhbaACYtbgcLi_YjDqpE3GLQIVgkKQg/edit#gid=69851113"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spreadsheets/d/1DUF2isFWsqVSYhbaACYtbgcLi_YjDqpE3GLQIVgkKQg/edit#gid=69851113"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_jfDCqYEjbQ"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youtube.com/@suomenlentopallo" TargetMode="External"/><Relationship Id="rId4" Type="http://schemas.openxmlformats.org/officeDocument/2006/relationships/hyperlink" Target="https://www.lentopallo.fi/valmennus/mini-ikaisten-valmennu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s://www.lentopallo.fi/valmennus/joukkuepelit-esittavat-merkittavia-muutoksia-lasten-urheiluun/" TargetMode="External"/><Relationship Id="rId4" Type="http://schemas.openxmlformats.org/officeDocument/2006/relationships/hyperlink" Target="https://www.lentopallo.fi/uutiset/joukkuepelien-lasten-urheilun-illat-valmentajille-ja-seurojen-avainhenkiloille-nyt-on-aika-muuttaa-suunta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HT7upbPg3GtruUGqkK85-mpdLqUUxbtr/view"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162A"/>
        </a:solidFill>
        <a:effectLst/>
      </p:bgPr>
    </p:bg>
    <p:spTree>
      <p:nvGrpSpPr>
        <p:cNvPr id="1" name=""/>
        <p:cNvGrpSpPr/>
        <p:nvPr/>
      </p:nvGrpSpPr>
      <p:grpSpPr>
        <a:xfrm>
          <a:off x="0" y="0"/>
          <a:ext cx="0" cy="0"/>
          <a:chOff x="0" y="0"/>
          <a:chExt cx="0" cy="0"/>
        </a:xfrm>
      </p:grpSpPr>
      <p:sp>
        <p:nvSpPr>
          <p:cNvPr id="2" name="AutoShape 2"/>
          <p:cNvSpPr/>
          <p:nvPr/>
        </p:nvSpPr>
        <p:spPr>
          <a:xfrm>
            <a:off x="6361615" y="1108553"/>
            <a:ext cx="11859377" cy="8069894"/>
          </a:xfrm>
          <a:prstGeom prst="rect">
            <a:avLst/>
          </a:prstGeom>
          <a:solidFill>
            <a:srgbClr val="C79434"/>
          </a:solidFill>
        </p:spPr>
      </p:sp>
      <p:grpSp>
        <p:nvGrpSpPr>
          <p:cNvPr id="3" name="Group 3"/>
          <p:cNvGrpSpPr/>
          <p:nvPr/>
        </p:nvGrpSpPr>
        <p:grpSpPr>
          <a:xfrm>
            <a:off x="6611458" y="1348210"/>
            <a:ext cx="5633535" cy="7555943"/>
            <a:chOff x="0" y="0"/>
            <a:chExt cx="812800" cy="1090163"/>
          </a:xfrm>
        </p:grpSpPr>
        <p:sp>
          <p:nvSpPr>
            <p:cNvPr id="4" name="Freeform 4" descr="Kuva, joka sisältää kohteen nuoli  Kuvaus luotu automaattisesti"/>
            <p:cNvSpPr/>
            <p:nvPr/>
          </p:nvSpPr>
          <p:spPr>
            <a:xfrm>
              <a:off x="0" y="0"/>
              <a:ext cx="812800" cy="1090163"/>
            </a:xfrm>
            <a:custGeom>
              <a:avLst/>
              <a:gdLst/>
              <a:ahLst/>
              <a:cxnLst/>
              <a:rect l="l" t="t" r="r" b="b"/>
              <a:pathLst>
                <a:path w="812800" h="1090163">
                  <a:moveTo>
                    <a:pt x="0" y="0"/>
                  </a:moveTo>
                  <a:lnTo>
                    <a:pt x="812800" y="0"/>
                  </a:lnTo>
                  <a:lnTo>
                    <a:pt x="812800" y="1090163"/>
                  </a:lnTo>
                  <a:lnTo>
                    <a:pt x="0" y="1090163"/>
                  </a:lnTo>
                  <a:close/>
                </a:path>
              </a:pathLst>
            </a:custGeom>
            <a:blipFill>
              <a:blip r:embed="rId2"/>
              <a:stretch>
                <a:fillRect t="-2731" b="-2731"/>
              </a:stretch>
            </a:blipFill>
          </p:spPr>
        </p:sp>
      </p:grpSp>
      <p:grpSp>
        <p:nvGrpSpPr>
          <p:cNvPr id="5" name="Group 5"/>
          <p:cNvGrpSpPr/>
          <p:nvPr/>
        </p:nvGrpSpPr>
        <p:grpSpPr>
          <a:xfrm>
            <a:off x="12405834" y="1365528"/>
            <a:ext cx="5633535" cy="7555943"/>
            <a:chOff x="0" y="0"/>
            <a:chExt cx="812800" cy="1090163"/>
          </a:xfrm>
        </p:grpSpPr>
        <p:sp>
          <p:nvSpPr>
            <p:cNvPr id="6" name="Freeform 6"/>
            <p:cNvSpPr/>
            <p:nvPr/>
          </p:nvSpPr>
          <p:spPr>
            <a:xfrm>
              <a:off x="0" y="0"/>
              <a:ext cx="812800" cy="1090163"/>
            </a:xfrm>
            <a:custGeom>
              <a:avLst/>
              <a:gdLst/>
              <a:ahLst/>
              <a:cxnLst/>
              <a:rect l="l" t="t" r="r" b="b"/>
              <a:pathLst>
                <a:path w="812800" h="1090163">
                  <a:moveTo>
                    <a:pt x="0" y="0"/>
                  </a:moveTo>
                  <a:lnTo>
                    <a:pt x="812800" y="0"/>
                  </a:lnTo>
                  <a:lnTo>
                    <a:pt x="812800" y="1090163"/>
                  </a:lnTo>
                  <a:lnTo>
                    <a:pt x="0" y="1090163"/>
                  </a:lnTo>
                  <a:close/>
                </a:path>
              </a:pathLst>
            </a:custGeom>
            <a:blipFill>
              <a:blip r:embed="rId3"/>
              <a:stretch>
                <a:fillRect l="-3649" r="-3649"/>
              </a:stretch>
            </a:blipFill>
          </p:spPr>
        </p:sp>
      </p:grpSp>
      <p:grpSp>
        <p:nvGrpSpPr>
          <p:cNvPr id="7" name="Group 7"/>
          <p:cNvGrpSpPr/>
          <p:nvPr/>
        </p:nvGrpSpPr>
        <p:grpSpPr>
          <a:xfrm>
            <a:off x="723248" y="2649869"/>
            <a:ext cx="6982269" cy="4987262"/>
            <a:chOff x="0" y="0"/>
            <a:chExt cx="9309692" cy="6649682"/>
          </a:xfrm>
        </p:grpSpPr>
        <p:sp>
          <p:nvSpPr>
            <p:cNvPr id="8" name="AutoShape 8"/>
            <p:cNvSpPr/>
            <p:nvPr/>
          </p:nvSpPr>
          <p:spPr>
            <a:xfrm>
              <a:off x="0" y="0"/>
              <a:ext cx="9309692" cy="6649682"/>
            </a:xfrm>
            <a:prstGeom prst="rect">
              <a:avLst/>
            </a:prstGeom>
            <a:solidFill>
              <a:srgbClr val="C79434"/>
            </a:solidFill>
          </p:spPr>
        </p:sp>
        <p:sp>
          <p:nvSpPr>
            <p:cNvPr id="9" name="TextBox 9"/>
            <p:cNvSpPr txBox="1"/>
            <p:nvPr/>
          </p:nvSpPr>
          <p:spPr>
            <a:xfrm>
              <a:off x="198888" y="392008"/>
              <a:ext cx="8911913" cy="2359620"/>
            </a:xfrm>
            <a:prstGeom prst="rect">
              <a:avLst/>
            </a:prstGeom>
          </p:spPr>
          <p:txBody>
            <a:bodyPr wrap="square" lIns="0" tIns="0" rIns="0" bIns="0" rtlCol="0" anchor="t">
              <a:spAutoFit/>
            </a:bodyPr>
            <a:lstStyle/>
            <a:p>
              <a:pPr marL="0" lvl="0" indent="0" algn="ctr">
                <a:lnSpc>
                  <a:spcPts val="4573"/>
                </a:lnSpc>
              </a:pPr>
              <a:r>
                <a:rPr lang="en-US" sz="4120" b="1" dirty="0">
                  <a:solidFill>
                    <a:srgbClr val="FFFFFF"/>
                  </a:solidFill>
                  <a:latin typeface="Georgia Pro Bold"/>
                  <a:ea typeface="Georgia Pro Bold"/>
                  <a:cs typeface="Georgia Pro Bold"/>
                  <a:sym typeface="Georgia Pro Bold"/>
                </a:rPr>
                <a:t>Lasten </a:t>
              </a:r>
              <a:r>
                <a:rPr lang="en-US" sz="4120" b="1" dirty="0" err="1">
                  <a:solidFill>
                    <a:srgbClr val="FFFFFF"/>
                  </a:solidFill>
                  <a:latin typeface="Georgia Pro Bold"/>
                  <a:ea typeface="Georgia Pro Bold"/>
                  <a:cs typeface="Georgia Pro Bold"/>
                  <a:sym typeface="Georgia Pro Bold"/>
                </a:rPr>
                <a:t>lentopallon</a:t>
              </a:r>
              <a:r>
                <a:rPr lang="en-US" sz="4120" b="1" dirty="0">
                  <a:solidFill>
                    <a:srgbClr val="FFFFFF"/>
                  </a:solidFill>
                  <a:latin typeface="Georgia Pro Bold"/>
                  <a:ea typeface="Georgia Pro Bold"/>
                  <a:cs typeface="Georgia Pro Bold"/>
                  <a:sym typeface="Georgia Pro Bold"/>
                </a:rPr>
                <a:t> </a:t>
              </a:r>
              <a:r>
                <a:rPr lang="en-US" sz="4120" b="1" dirty="0" err="1">
                  <a:solidFill>
                    <a:srgbClr val="FFFFFF"/>
                  </a:solidFill>
                  <a:latin typeface="Georgia Pro Bold"/>
                  <a:ea typeface="Georgia Pro Bold"/>
                  <a:cs typeface="Georgia Pro Bold"/>
                  <a:sym typeface="Georgia Pro Bold"/>
                </a:rPr>
                <a:t>sarja</a:t>
              </a:r>
              <a:r>
                <a:rPr lang="en-US" sz="4120" b="1" dirty="0">
                  <a:solidFill>
                    <a:srgbClr val="FFFFFF"/>
                  </a:solidFill>
                  <a:latin typeface="Georgia Pro Bold"/>
                  <a:ea typeface="Georgia Pro Bold"/>
                  <a:cs typeface="Georgia Pro Bold"/>
                  <a:sym typeface="Georgia Pro Bold"/>
                </a:rPr>
                <a:t>- ja </a:t>
              </a:r>
              <a:r>
                <a:rPr lang="en-US" sz="4120" b="1" dirty="0" err="1">
                  <a:solidFill>
                    <a:srgbClr val="FFFFFF"/>
                  </a:solidFill>
                  <a:latin typeface="Georgia Pro Bold"/>
                  <a:ea typeface="Georgia Pro Bold"/>
                  <a:cs typeface="Georgia Pro Bold"/>
                  <a:sym typeface="Georgia Pro Bold"/>
                </a:rPr>
                <a:t>sääntöinfo</a:t>
              </a:r>
              <a:r>
                <a:rPr lang="en-US" sz="4120" b="1" dirty="0">
                  <a:solidFill>
                    <a:srgbClr val="FFFFFF"/>
                  </a:solidFill>
                  <a:latin typeface="Georgia Pro Bold"/>
                  <a:ea typeface="Georgia Pro Bold"/>
                  <a:cs typeface="Georgia Pro Bold"/>
                  <a:sym typeface="Georgia Pro Bold"/>
                </a:rPr>
                <a:t>, teams-</a:t>
              </a:r>
              <a:r>
                <a:rPr lang="en-US" sz="4120" b="1" dirty="0" err="1">
                  <a:solidFill>
                    <a:srgbClr val="FFFFFF"/>
                  </a:solidFill>
                  <a:latin typeface="Georgia Pro Bold"/>
                  <a:ea typeface="Georgia Pro Bold"/>
                  <a:cs typeface="Georgia Pro Bold"/>
                  <a:sym typeface="Georgia Pro Bold"/>
                </a:rPr>
                <a:t>kokous</a:t>
              </a:r>
              <a:r>
                <a:rPr lang="en-US" sz="4120" b="1" dirty="0">
                  <a:solidFill>
                    <a:srgbClr val="FFFFFF"/>
                  </a:solidFill>
                  <a:latin typeface="Georgia Pro Bold"/>
                  <a:ea typeface="Georgia Pro Bold"/>
                  <a:cs typeface="Georgia Pro Bold"/>
                  <a:sym typeface="Georgia Pro Bold"/>
                </a:rPr>
                <a:t> 17.9.2025</a:t>
              </a:r>
            </a:p>
          </p:txBody>
        </p:sp>
        <p:sp>
          <p:nvSpPr>
            <p:cNvPr id="10" name="TextBox 10"/>
            <p:cNvSpPr txBox="1"/>
            <p:nvPr/>
          </p:nvSpPr>
          <p:spPr>
            <a:xfrm>
              <a:off x="524778" y="5503256"/>
              <a:ext cx="8260135" cy="603885"/>
            </a:xfrm>
            <a:prstGeom prst="rect">
              <a:avLst/>
            </a:prstGeom>
          </p:spPr>
          <p:txBody>
            <a:bodyPr lIns="0" tIns="0" rIns="0" bIns="0" rtlCol="0" anchor="t">
              <a:spAutoFit/>
            </a:bodyPr>
            <a:lstStyle/>
            <a:p>
              <a:pPr marL="0" lvl="0" indent="0" algn="ctr">
                <a:lnSpc>
                  <a:spcPts val="3780"/>
                </a:lnSpc>
              </a:pPr>
              <a:r>
                <a:rPr lang="en-US" sz="2700" i="1">
                  <a:solidFill>
                    <a:srgbClr val="FFFFFF"/>
                  </a:solidFill>
                  <a:latin typeface="Georgia Pro Italics"/>
                  <a:ea typeface="Georgia Pro Italics"/>
                  <a:cs typeface="Georgia Pro Italics"/>
                  <a:sym typeface="Georgia Pro Italics"/>
                </a:rPr>
                <a:t>Suomen Lentopallo</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117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45924" y="1060033"/>
            <a:ext cx="6985638" cy="3267075"/>
          </a:xfrm>
          <a:prstGeom prst="rect">
            <a:avLst/>
          </a:prstGeom>
        </p:spPr>
        <p:txBody>
          <a:bodyPr lIns="0" tIns="0" rIns="0" bIns="0" rtlCol="0" anchor="t">
            <a:spAutoFit/>
          </a:bodyPr>
          <a:lstStyle/>
          <a:p>
            <a:pPr marL="0" lvl="0" indent="0" algn="l">
              <a:lnSpc>
                <a:spcPts val="8580"/>
              </a:lnSpc>
            </a:pPr>
            <a:r>
              <a:rPr lang="en-US" sz="7150">
                <a:solidFill>
                  <a:srgbClr val="FFFFFF"/>
                </a:solidFill>
                <a:latin typeface="Georgia Pro"/>
                <a:ea typeface="Georgia Pro"/>
                <a:cs typeface="Georgia Pro"/>
                <a:sym typeface="Georgia Pro"/>
              </a:rPr>
              <a:t>Muutokset</a:t>
            </a:r>
          </a:p>
          <a:p>
            <a:pPr marL="0" lvl="0" indent="0" algn="l">
              <a:lnSpc>
                <a:spcPts val="8580"/>
              </a:lnSpc>
            </a:pPr>
            <a:r>
              <a:rPr lang="en-US" sz="7150">
                <a:solidFill>
                  <a:srgbClr val="FFFFFF"/>
                </a:solidFill>
                <a:latin typeface="Georgia Pro"/>
                <a:ea typeface="Georgia Pro"/>
                <a:cs typeface="Georgia Pro"/>
                <a:sym typeface="Georgia Pro"/>
              </a:rPr>
              <a:t>U11 (E-ikäiset) Aluesarja</a:t>
            </a:r>
          </a:p>
        </p:txBody>
      </p:sp>
      <p:sp>
        <p:nvSpPr>
          <p:cNvPr id="4" name="TextBox 4"/>
          <p:cNvSpPr txBox="1"/>
          <p:nvPr/>
        </p:nvSpPr>
        <p:spPr>
          <a:xfrm>
            <a:off x="7120546" y="3983352"/>
            <a:ext cx="10987879" cy="3447098"/>
          </a:xfrm>
          <a:prstGeom prst="rect">
            <a:avLst/>
          </a:prstGeom>
        </p:spPr>
        <p:txBody>
          <a:bodyPr lIns="0" tIns="0" rIns="0" bIns="0" rtlCol="0" anchor="t">
            <a:spAutoFit/>
          </a:bodyPr>
          <a:lstStyle/>
          <a:p>
            <a:pPr marL="457200" indent="-457200">
              <a:buClr>
                <a:schemeClr val="bg1"/>
              </a:buClr>
              <a:buFont typeface="Arial" panose="020B0604020202020204" pitchFamily="34" charset="0"/>
              <a:buChar char="•"/>
            </a:pPr>
            <a:r>
              <a:rPr lang="fi-FI" sz="2800" b="1" dirty="0">
                <a:solidFill>
                  <a:schemeClr val="bg1"/>
                </a:solidFill>
                <a:latin typeface="Georgia Pro Bold" panose="02040802050405020203" charset="0"/>
              </a:rPr>
              <a:t>Kentän koko 6,1 x 5,94 m (sulkapallon syöttö alueen takaraja)</a:t>
            </a:r>
          </a:p>
          <a:p>
            <a:pPr lvl="1">
              <a:buClr>
                <a:schemeClr val="bg1"/>
              </a:buClr>
            </a:pPr>
            <a:endParaRPr lang="fi-FI" sz="2800" dirty="0">
              <a:solidFill>
                <a:schemeClr val="accent4"/>
              </a:solidFill>
              <a:latin typeface="Georgia Pro" panose="02040502050405020303" pitchFamily="18" charset="0"/>
            </a:endParaRPr>
          </a:p>
          <a:p>
            <a:pPr marL="114300" indent="0">
              <a:buClr>
                <a:schemeClr val="bg1"/>
              </a:buClr>
              <a:buNone/>
            </a:pPr>
            <a:endParaRPr lang="fi-FI" sz="2800" dirty="0">
              <a:solidFill>
                <a:schemeClr val="bg1"/>
              </a:solidFill>
              <a:latin typeface="Georgia Pro" panose="02040502050405020303" pitchFamily="18" charset="0"/>
            </a:endParaRPr>
          </a:p>
          <a:p>
            <a:pPr marL="457200" indent="-457200">
              <a:buClr>
                <a:schemeClr val="bg1"/>
              </a:buClr>
              <a:buFont typeface="Arial" panose="020B0604020202020204" pitchFamily="34" charset="0"/>
              <a:buChar char="•"/>
            </a:pPr>
            <a:r>
              <a:rPr lang="fi-FI" sz="2800" dirty="0">
                <a:solidFill>
                  <a:schemeClr val="bg1"/>
                </a:solidFill>
                <a:latin typeface="Georgia Pro Bold" panose="02040802050405020203" charset="0"/>
              </a:rPr>
              <a:t>Kaikki pelaajat kiertovaihdossa – EI pelaajavaihtoja</a:t>
            </a:r>
          </a:p>
          <a:p>
            <a:pPr marL="114300" indent="0">
              <a:buClr>
                <a:schemeClr val="bg1"/>
              </a:buClr>
              <a:buNone/>
            </a:pPr>
            <a:endParaRPr lang="fi-FI" sz="2800" dirty="0">
              <a:solidFill>
                <a:schemeClr val="bg1"/>
              </a:solidFill>
              <a:latin typeface="Georgia Pro" panose="02040502050405020303" pitchFamily="18" charset="0"/>
            </a:endParaRPr>
          </a:p>
          <a:p>
            <a:pPr marL="114300" indent="0">
              <a:buClr>
                <a:schemeClr val="bg1"/>
              </a:buClr>
              <a:buNone/>
            </a:pPr>
            <a:endParaRPr lang="fi-FI" sz="2800" dirty="0">
              <a:solidFill>
                <a:schemeClr val="bg1"/>
              </a:solidFill>
              <a:latin typeface="Georgia Pro" panose="02040502050405020303" pitchFamily="18" charset="0"/>
            </a:endParaRPr>
          </a:p>
          <a:p>
            <a:pPr marL="457200" indent="-457200">
              <a:buClr>
                <a:schemeClr val="bg1"/>
              </a:buClr>
              <a:buFont typeface="Arial" panose="020B0604020202020204" pitchFamily="34" charset="0"/>
              <a:buChar char="•"/>
            </a:pPr>
            <a:r>
              <a:rPr lang="fi-FI" sz="2800" dirty="0">
                <a:solidFill>
                  <a:schemeClr val="bg1"/>
                </a:solidFill>
                <a:latin typeface="Georgia Pro Bold" panose="02040802050405020203" charset="0"/>
              </a:rPr>
              <a:t>Vapaa syöttö ja vastaanotto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162A"/>
        </a:solidFill>
        <a:effectLst/>
      </p:bgPr>
    </p:bg>
    <p:spTree>
      <p:nvGrpSpPr>
        <p:cNvPr id="1" name=""/>
        <p:cNvGrpSpPr/>
        <p:nvPr/>
      </p:nvGrpSpPr>
      <p:grpSpPr>
        <a:xfrm>
          <a:off x="0" y="0"/>
          <a:ext cx="0" cy="0"/>
          <a:chOff x="0" y="0"/>
          <a:chExt cx="0" cy="0"/>
        </a:xfrm>
      </p:grpSpPr>
      <p:sp>
        <p:nvSpPr>
          <p:cNvPr id="2" name="TextBox 2"/>
          <p:cNvSpPr txBox="1"/>
          <p:nvPr/>
        </p:nvSpPr>
        <p:spPr>
          <a:xfrm>
            <a:off x="8334195" y="3967480"/>
            <a:ext cx="8449110" cy="2228215"/>
          </a:xfrm>
          <a:prstGeom prst="rect">
            <a:avLst/>
          </a:prstGeom>
        </p:spPr>
        <p:txBody>
          <a:bodyPr lIns="0" tIns="0" rIns="0" bIns="0" rtlCol="0" anchor="t">
            <a:spAutoFit/>
          </a:bodyPr>
          <a:lstStyle/>
          <a:p>
            <a:pPr marL="0" lvl="0" indent="0" algn="ctr">
              <a:lnSpc>
                <a:spcPts val="8959"/>
              </a:lnSpc>
              <a:spcBef>
                <a:spcPct val="0"/>
              </a:spcBef>
            </a:pPr>
            <a:r>
              <a:rPr lang="en-US" sz="6399" b="1">
                <a:solidFill>
                  <a:srgbClr val="FFFFFF"/>
                </a:solidFill>
                <a:latin typeface="Georgia Pro Bold"/>
                <a:ea typeface="Georgia Pro Bold"/>
                <a:cs typeface="Georgia Pro Bold"/>
                <a:sym typeface="Georgia Pro Bold"/>
              </a:rPr>
              <a:t>U13 (D-ikäiset) muutokset</a:t>
            </a:r>
          </a:p>
        </p:txBody>
      </p:sp>
      <p:grpSp>
        <p:nvGrpSpPr>
          <p:cNvPr id="3" name="Group 3"/>
          <p:cNvGrpSpPr/>
          <p:nvPr/>
        </p:nvGrpSpPr>
        <p:grpSpPr>
          <a:xfrm>
            <a:off x="0" y="0"/>
            <a:ext cx="6858000" cy="10287000"/>
            <a:chOff x="0" y="0"/>
            <a:chExt cx="812800" cy="1219200"/>
          </a:xfrm>
        </p:grpSpPr>
        <p:sp>
          <p:nvSpPr>
            <p:cNvPr id="4" name="Freeform 4" descr="Kuva, joka sisältää kohteen nuoli  Kuvaus luotu automaattisesti"/>
            <p:cNvSpPr/>
            <p:nvPr/>
          </p:nvSpPr>
          <p:spPr>
            <a:xfrm>
              <a:off x="0" y="0"/>
              <a:ext cx="812800" cy="1219200"/>
            </a:xfrm>
            <a:custGeom>
              <a:avLst/>
              <a:gdLst/>
              <a:ahLst/>
              <a:cxnLst/>
              <a:rect l="l" t="t" r="r" b="b"/>
              <a:pathLst>
                <a:path w="812800" h="1219200">
                  <a:moveTo>
                    <a:pt x="0" y="0"/>
                  </a:moveTo>
                  <a:lnTo>
                    <a:pt x="812800" y="0"/>
                  </a:lnTo>
                  <a:lnTo>
                    <a:pt x="812800" y="1219200"/>
                  </a:lnTo>
                  <a:lnTo>
                    <a:pt x="0" y="1219200"/>
                  </a:lnTo>
                  <a:close/>
                </a:path>
              </a:pathLst>
            </a:custGeom>
            <a:blipFill>
              <a:blip r:embed="rId2"/>
              <a:stretch>
                <a:fillRect l="-3021" r="-3021"/>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5334000" y="4436213"/>
            <a:ext cx="13030200" cy="3847207"/>
          </a:xfrm>
          <a:prstGeom prst="rect">
            <a:avLst/>
          </a:prstGeom>
        </p:spPr>
        <p:txBody>
          <a:bodyPr wrap="square" lIns="0" tIns="0" rIns="0" bIns="0" rtlCol="0" anchor="t">
            <a:spAutoFit/>
          </a:bodyPr>
          <a:lstStyle/>
          <a:p>
            <a:pPr marL="540465" lvl="1" indent="-270233" algn="l">
              <a:lnSpc>
                <a:spcPts val="3003"/>
              </a:lnSpc>
              <a:buFont typeface="Arial"/>
              <a:buChar char="•"/>
            </a:pPr>
            <a:r>
              <a:rPr lang="en-US" sz="2800" dirty="0" err="1">
                <a:solidFill>
                  <a:srgbClr val="FFFFFF"/>
                </a:solidFill>
                <a:latin typeface="Georgia Pro Bold" panose="02040802050405020203" charset="0"/>
                <a:ea typeface="Georgia Pro"/>
                <a:cs typeface="Georgia Pro"/>
                <a:sym typeface="Georgia Pro"/>
              </a:rPr>
              <a:t>Pelimuoto</a:t>
            </a:r>
            <a:r>
              <a:rPr lang="en-US" sz="2800" dirty="0">
                <a:solidFill>
                  <a:srgbClr val="FFFFFF"/>
                </a:solidFill>
                <a:latin typeface="Georgia Pro Bold" panose="02040802050405020203" charset="0"/>
                <a:ea typeface="Georgia Pro"/>
                <a:cs typeface="Georgia Pro"/>
                <a:sym typeface="Georgia Pro"/>
              </a:rPr>
              <a:t>: </a:t>
            </a:r>
            <a:r>
              <a:rPr lang="en-US" sz="2800" dirty="0" err="1">
                <a:solidFill>
                  <a:srgbClr val="FFFFFF"/>
                </a:solidFill>
                <a:latin typeface="Georgia Pro Bold" panose="02040802050405020203" charset="0"/>
                <a:ea typeface="Georgia Pro"/>
                <a:cs typeface="Georgia Pro"/>
                <a:sym typeface="Georgia Pro"/>
              </a:rPr>
              <a:t>Tripla</a:t>
            </a:r>
            <a:r>
              <a:rPr lang="en-US" sz="2800" dirty="0">
                <a:solidFill>
                  <a:srgbClr val="FFFFFF"/>
                </a:solidFill>
                <a:latin typeface="Georgia Pro Bold" panose="02040802050405020203" charset="0"/>
                <a:ea typeface="Georgia Pro"/>
                <a:cs typeface="Georgia Pro"/>
                <a:sym typeface="Georgia Pro"/>
              </a:rPr>
              <a:t> Pallo (</a:t>
            </a:r>
            <a:r>
              <a:rPr lang="en-US" sz="2800" dirty="0" err="1">
                <a:solidFill>
                  <a:srgbClr val="FFFFFF"/>
                </a:solidFill>
                <a:latin typeface="Georgia Pro Bold" panose="02040802050405020203" charset="0"/>
                <a:ea typeface="Georgia Pro"/>
                <a:cs typeface="Georgia Pro"/>
                <a:sym typeface="Georgia Pro"/>
              </a:rPr>
              <a:t>säännöt</a:t>
            </a:r>
            <a:r>
              <a:rPr lang="en-US" sz="2800" dirty="0">
                <a:solidFill>
                  <a:srgbClr val="FFFFFF"/>
                </a:solidFill>
                <a:latin typeface="Georgia Pro Bold" panose="02040802050405020203" charset="0"/>
                <a:ea typeface="Georgia Pro"/>
                <a:cs typeface="Georgia Pro"/>
                <a:sym typeface="Georgia Pro"/>
              </a:rPr>
              <a:t> ja </a:t>
            </a:r>
            <a:r>
              <a:rPr lang="en-US" sz="2800" dirty="0" err="1">
                <a:solidFill>
                  <a:srgbClr val="FFFFFF"/>
                </a:solidFill>
                <a:latin typeface="Georgia Pro Bold" panose="02040802050405020203" charset="0"/>
                <a:ea typeface="Georgia Pro"/>
                <a:cs typeface="Georgia Pro"/>
                <a:sym typeface="Georgia Pro"/>
              </a:rPr>
              <a:t>demovideo</a:t>
            </a:r>
            <a:r>
              <a:rPr lang="en-US" sz="2800" dirty="0">
                <a:solidFill>
                  <a:srgbClr val="FFFFFF"/>
                </a:solidFill>
                <a:latin typeface="Georgia Pro Bold" panose="02040802050405020203" charset="0"/>
                <a:ea typeface="Georgia Pro"/>
                <a:cs typeface="Georgia Pro"/>
                <a:sym typeface="Georgia Pro"/>
              </a:rPr>
              <a:t> </a:t>
            </a:r>
            <a:r>
              <a:rPr lang="en-US" sz="2800" dirty="0" err="1">
                <a:solidFill>
                  <a:srgbClr val="FFFFFF"/>
                </a:solidFill>
                <a:latin typeface="Georgia Pro Bold" panose="02040802050405020203" charset="0"/>
                <a:ea typeface="Georgia Pro"/>
                <a:cs typeface="Georgia Pro"/>
                <a:sym typeface="Georgia Pro"/>
              </a:rPr>
              <a:t>dia</a:t>
            </a:r>
            <a:r>
              <a:rPr lang="en-US" sz="2800" dirty="0">
                <a:solidFill>
                  <a:srgbClr val="FFFFFF"/>
                </a:solidFill>
                <a:latin typeface="Georgia Pro Bold" panose="02040802050405020203" charset="0"/>
                <a:ea typeface="Georgia Pro"/>
                <a:cs typeface="Georgia Pro"/>
                <a:sym typeface="Georgia Pro"/>
              </a:rPr>
              <a:t> 15)</a:t>
            </a:r>
          </a:p>
          <a:p>
            <a:pPr marL="0" lvl="0" indent="0" algn="l">
              <a:lnSpc>
                <a:spcPts val="3003"/>
              </a:lnSpc>
              <a:spcBef>
                <a:spcPct val="0"/>
              </a:spcBef>
            </a:pPr>
            <a:endParaRPr lang="en-US" sz="2800" u="none" strike="noStrike" dirty="0">
              <a:solidFill>
                <a:srgbClr val="FFFFFF"/>
              </a:solidFill>
              <a:latin typeface="Georgia Pro"/>
              <a:ea typeface="Georgia Pro"/>
              <a:cs typeface="Georgia Pro"/>
              <a:sym typeface="Georgia Pro"/>
            </a:endParaRPr>
          </a:p>
          <a:p>
            <a:pPr marL="0" lvl="0" indent="0" algn="l">
              <a:lnSpc>
                <a:spcPts val="3003"/>
              </a:lnSpc>
              <a:spcBef>
                <a:spcPct val="0"/>
              </a:spcBef>
            </a:pPr>
            <a:endParaRPr lang="en-US" sz="2800" u="none" strike="noStrike" dirty="0">
              <a:solidFill>
                <a:srgbClr val="FFFFFF"/>
              </a:solidFill>
              <a:latin typeface="Georgia Pro"/>
              <a:ea typeface="Georgia Pro"/>
              <a:cs typeface="Georgia Pro"/>
              <a:sym typeface="Georgia Pro"/>
            </a:endParaRPr>
          </a:p>
          <a:p>
            <a:pPr marL="540465" lvl="1" indent="-270233" algn="l">
              <a:lnSpc>
                <a:spcPts val="3003"/>
              </a:lnSpc>
              <a:buFont typeface="Arial"/>
              <a:buChar char="•"/>
            </a:pPr>
            <a:r>
              <a:rPr lang="en-US" sz="2800" u="none" strike="noStrike" dirty="0">
                <a:solidFill>
                  <a:srgbClr val="FFFFFF"/>
                </a:solidFill>
                <a:latin typeface="Georgia Pro Bold" panose="02040802050405020203" charset="0"/>
                <a:ea typeface="Georgia Pro"/>
                <a:cs typeface="Georgia Pro"/>
                <a:sym typeface="Georgia Pro"/>
              </a:rPr>
              <a:t>3v3</a:t>
            </a:r>
          </a:p>
          <a:p>
            <a:pPr marL="0" lvl="0" indent="0" algn="l">
              <a:lnSpc>
                <a:spcPts val="3003"/>
              </a:lnSpc>
              <a:spcBef>
                <a:spcPct val="0"/>
              </a:spcBef>
            </a:pPr>
            <a:endParaRPr lang="en-US" sz="2800" u="none" strike="noStrike" dirty="0">
              <a:solidFill>
                <a:srgbClr val="FFFFFF"/>
              </a:solidFill>
              <a:latin typeface="Georgia Pro"/>
              <a:ea typeface="Georgia Pro"/>
              <a:cs typeface="Georgia Pro"/>
              <a:sym typeface="Georgia Pro"/>
            </a:endParaRPr>
          </a:p>
          <a:p>
            <a:pPr marL="0" lvl="0" indent="0" algn="l">
              <a:lnSpc>
                <a:spcPts val="3003"/>
              </a:lnSpc>
              <a:spcBef>
                <a:spcPct val="0"/>
              </a:spcBef>
            </a:pPr>
            <a:endParaRPr lang="en-US" sz="2800" u="none" strike="noStrike" dirty="0">
              <a:solidFill>
                <a:srgbClr val="FFFFFF"/>
              </a:solidFill>
              <a:latin typeface="Georgia Pro"/>
              <a:ea typeface="Georgia Pro"/>
              <a:cs typeface="Georgia Pro"/>
              <a:sym typeface="Georgia Pro"/>
            </a:endParaRPr>
          </a:p>
          <a:p>
            <a:pPr marL="540465" lvl="1" indent="-270233" algn="l">
              <a:lnSpc>
                <a:spcPts val="3003"/>
              </a:lnSpc>
              <a:buFont typeface="Arial"/>
              <a:buChar char="•"/>
            </a:pPr>
            <a:r>
              <a:rPr lang="en-US" sz="2800" u="none" strike="noStrike" dirty="0" err="1">
                <a:solidFill>
                  <a:srgbClr val="FFFFFF"/>
                </a:solidFill>
                <a:latin typeface="Georgia Pro Bold" panose="02040802050405020203" charset="0"/>
                <a:ea typeface="Georgia Pro"/>
                <a:cs typeface="Georgia Pro"/>
                <a:sym typeface="Georgia Pro"/>
              </a:rPr>
              <a:t>Kaikki</a:t>
            </a:r>
            <a:r>
              <a:rPr lang="en-US" sz="2800" u="none" strike="noStrike" dirty="0">
                <a:solidFill>
                  <a:srgbClr val="FFFFFF"/>
                </a:solidFill>
                <a:latin typeface="Georgia Pro Bold" panose="02040802050405020203" charset="0"/>
                <a:ea typeface="Georgia Pro"/>
                <a:cs typeface="Georgia Pro"/>
                <a:sym typeface="Georgia Pro"/>
              </a:rPr>
              <a:t> </a:t>
            </a:r>
            <a:r>
              <a:rPr lang="en-US" sz="2800" u="none" strike="noStrike" dirty="0" err="1">
                <a:solidFill>
                  <a:srgbClr val="FFFFFF"/>
                </a:solidFill>
                <a:latin typeface="Georgia Pro Bold" panose="02040802050405020203" charset="0"/>
                <a:ea typeface="Georgia Pro"/>
                <a:cs typeface="Georgia Pro"/>
                <a:sym typeface="Georgia Pro"/>
              </a:rPr>
              <a:t>pelaajat</a:t>
            </a:r>
            <a:r>
              <a:rPr lang="en-US" sz="2800" u="none" strike="noStrike" dirty="0">
                <a:solidFill>
                  <a:srgbClr val="FFFFFF"/>
                </a:solidFill>
                <a:latin typeface="Georgia Pro Bold" panose="02040802050405020203" charset="0"/>
                <a:ea typeface="Georgia Pro"/>
                <a:cs typeface="Georgia Pro"/>
                <a:sym typeface="Georgia Pro"/>
              </a:rPr>
              <a:t> </a:t>
            </a:r>
            <a:r>
              <a:rPr lang="en-US" sz="2800" u="none" strike="noStrike" dirty="0" err="1">
                <a:solidFill>
                  <a:srgbClr val="FFFFFF"/>
                </a:solidFill>
                <a:latin typeface="Georgia Pro Bold" panose="02040802050405020203" charset="0"/>
                <a:ea typeface="Georgia Pro"/>
                <a:cs typeface="Georgia Pro"/>
                <a:sym typeface="Georgia Pro"/>
              </a:rPr>
              <a:t>kiertovaihdossa</a:t>
            </a:r>
            <a:r>
              <a:rPr lang="en-US" sz="2800" u="none" strike="noStrike" dirty="0">
                <a:solidFill>
                  <a:srgbClr val="FFFFFF"/>
                </a:solidFill>
                <a:latin typeface="Georgia Pro Bold" panose="02040802050405020203" charset="0"/>
                <a:ea typeface="Georgia Pro"/>
                <a:cs typeface="Georgia Pro"/>
                <a:sym typeface="Georgia Pro"/>
              </a:rPr>
              <a:t> – EI </a:t>
            </a:r>
            <a:r>
              <a:rPr lang="en-US" sz="2800" u="none" strike="noStrike" dirty="0" err="1">
                <a:solidFill>
                  <a:srgbClr val="FFFFFF"/>
                </a:solidFill>
                <a:latin typeface="Georgia Pro Bold" panose="02040802050405020203" charset="0"/>
                <a:ea typeface="Georgia Pro"/>
                <a:cs typeface="Georgia Pro"/>
                <a:sym typeface="Georgia Pro"/>
              </a:rPr>
              <a:t>pelaajavaihtoja</a:t>
            </a:r>
            <a:endParaRPr lang="en-US" sz="2800" u="none" strike="noStrike" dirty="0">
              <a:solidFill>
                <a:srgbClr val="FFFFFF"/>
              </a:solidFill>
              <a:latin typeface="Georgia Pro Bold" panose="02040802050405020203" charset="0"/>
              <a:ea typeface="Georgia Pro"/>
              <a:cs typeface="Georgia Pro"/>
              <a:sym typeface="Georgia Pro"/>
            </a:endParaRPr>
          </a:p>
          <a:p>
            <a:pPr marL="0" lvl="0" indent="0" algn="l">
              <a:lnSpc>
                <a:spcPts val="3003"/>
              </a:lnSpc>
              <a:spcBef>
                <a:spcPct val="0"/>
              </a:spcBef>
            </a:pPr>
            <a:endParaRPr lang="en-US" sz="2800" u="none" strike="noStrike" dirty="0">
              <a:solidFill>
                <a:srgbClr val="FFFFFF"/>
              </a:solidFill>
              <a:latin typeface="Georgia Pro"/>
              <a:ea typeface="Georgia Pro"/>
              <a:cs typeface="Georgia Pro"/>
              <a:sym typeface="Georgia Pro"/>
            </a:endParaRPr>
          </a:p>
          <a:p>
            <a:pPr marL="0" lvl="0" indent="0" algn="l">
              <a:lnSpc>
                <a:spcPts val="3003"/>
              </a:lnSpc>
              <a:spcBef>
                <a:spcPct val="0"/>
              </a:spcBef>
            </a:pPr>
            <a:endParaRPr lang="en-US" sz="2800" u="none" strike="noStrike" dirty="0">
              <a:solidFill>
                <a:srgbClr val="FFFFFF"/>
              </a:solidFill>
              <a:latin typeface="Georgia Pro"/>
              <a:ea typeface="Georgia Pro"/>
              <a:cs typeface="Georgia Pro"/>
              <a:sym typeface="Georgia Pro"/>
            </a:endParaRPr>
          </a:p>
          <a:p>
            <a:pPr marL="540465" lvl="1" indent="-270233" algn="l">
              <a:lnSpc>
                <a:spcPts val="3003"/>
              </a:lnSpc>
              <a:buFont typeface="Arial"/>
              <a:buChar char="•"/>
            </a:pPr>
            <a:r>
              <a:rPr lang="en-US" sz="2800" u="none" strike="noStrike" dirty="0" err="1">
                <a:solidFill>
                  <a:srgbClr val="FFFFFF"/>
                </a:solidFill>
                <a:latin typeface="Georgia Pro Bold" panose="02040802050405020203" charset="0"/>
                <a:ea typeface="Georgia Pro"/>
                <a:cs typeface="Georgia Pro"/>
                <a:sym typeface="Georgia Pro"/>
              </a:rPr>
              <a:t>Vapaa</a:t>
            </a:r>
            <a:r>
              <a:rPr lang="en-US" sz="2800" u="none" strike="noStrike" dirty="0">
                <a:solidFill>
                  <a:srgbClr val="FFFFFF"/>
                </a:solidFill>
                <a:latin typeface="Georgia Pro Bold" panose="02040802050405020203" charset="0"/>
                <a:ea typeface="Georgia Pro"/>
                <a:cs typeface="Georgia Pro"/>
                <a:sym typeface="Georgia Pro"/>
              </a:rPr>
              <a:t> </a:t>
            </a:r>
            <a:r>
              <a:rPr lang="en-US" sz="2800" u="none" strike="noStrike" dirty="0" err="1">
                <a:solidFill>
                  <a:srgbClr val="FFFFFF"/>
                </a:solidFill>
                <a:latin typeface="Georgia Pro Bold" panose="02040802050405020203" charset="0"/>
                <a:ea typeface="Georgia Pro"/>
                <a:cs typeface="Georgia Pro"/>
                <a:sym typeface="Georgia Pro"/>
              </a:rPr>
              <a:t>syöttö</a:t>
            </a:r>
            <a:r>
              <a:rPr lang="en-US" sz="2800" u="none" strike="noStrike" dirty="0">
                <a:solidFill>
                  <a:srgbClr val="FFFFFF"/>
                </a:solidFill>
                <a:latin typeface="Georgia Pro Bold" panose="02040802050405020203" charset="0"/>
                <a:ea typeface="Georgia Pro"/>
                <a:cs typeface="Georgia Pro"/>
                <a:sym typeface="Georgia Pro"/>
              </a:rPr>
              <a:t> ja </a:t>
            </a:r>
            <a:r>
              <a:rPr lang="en-US" sz="2800" u="none" strike="noStrike" dirty="0" err="1">
                <a:solidFill>
                  <a:srgbClr val="FFFFFF"/>
                </a:solidFill>
                <a:latin typeface="Georgia Pro Bold" panose="02040802050405020203" charset="0"/>
                <a:ea typeface="Georgia Pro"/>
                <a:cs typeface="Georgia Pro"/>
                <a:sym typeface="Georgia Pro"/>
              </a:rPr>
              <a:t>vastaanotto</a:t>
            </a:r>
            <a:endParaRPr lang="en-US" sz="2800" u="none" strike="noStrike" dirty="0">
              <a:solidFill>
                <a:srgbClr val="FFFFFF"/>
              </a:solidFill>
              <a:latin typeface="Georgia Pro Bold" panose="02040802050405020203" charset="0"/>
              <a:ea typeface="Georgia Pro"/>
              <a:cs typeface="Georgia Pro"/>
              <a:sym typeface="Georgia Pro"/>
            </a:endParaRPr>
          </a:p>
        </p:txBody>
      </p:sp>
      <p:sp>
        <p:nvSpPr>
          <p:cNvPr id="4" name="TextBox 4"/>
          <p:cNvSpPr txBox="1"/>
          <p:nvPr/>
        </p:nvSpPr>
        <p:spPr>
          <a:xfrm>
            <a:off x="543717" y="1492368"/>
            <a:ext cx="7274465" cy="2392540"/>
          </a:xfrm>
          <a:prstGeom prst="rect">
            <a:avLst/>
          </a:prstGeom>
        </p:spPr>
        <p:txBody>
          <a:bodyPr lIns="0" tIns="0" rIns="0" bIns="0" rtlCol="0" anchor="t">
            <a:spAutoFit/>
          </a:bodyPr>
          <a:lstStyle/>
          <a:p>
            <a:pPr marL="0" lvl="0" indent="0" algn="l">
              <a:lnSpc>
                <a:spcPts val="6116"/>
              </a:lnSpc>
              <a:spcBef>
                <a:spcPct val="0"/>
              </a:spcBef>
            </a:pPr>
            <a:r>
              <a:rPr lang="en-US" sz="6796" u="none" strike="noStrike">
                <a:solidFill>
                  <a:srgbClr val="FFFFFF"/>
                </a:solidFill>
                <a:latin typeface="Georgia Pro"/>
                <a:ea typeface="Georgia Pro"/>
                <a:cs typeface="Georgia Pro"/>
                <a:sym typeface="Georgia Pro"/>
              </a:rPr>
              <a:t>Muutokset </a:t>
            </a:r>
          </a:p>
          <a:p>
            <a:pPr marL="0" lvl="0" indent="0" algn="l">
              <a:lnSpc>
                <a:spcPts val="6116"/>
              </a:lnSpc>
              <a:spcBef>
                <a:spcPct val="0"/>
              </a:spcBef>
            </a:pPr>
            <a:r>
              <a:rPr lang="en-US" sz="6796" u="none" strike="noStrike">
                <a:solidFill>
                  <a:srgbClr val="FFFFFF"/>
                </a:solidFill>
                <a:latin typeface="Georgia Pro"/>
                <a:ea typeface="Georgia Pro"/>
                <a:cs typeface="Georgia Pro"/>
                <a:sym typeface="Georgia Pro"/>
              </a:rPr>
              <a:t>U13 (D-ikäiset) Tiikerisarja</a:t>
            </a:r>
          </a:p>
        </p:txBody>
      </p:sp>
      <p:sp>
        <p:nvSpPr>
          <p:cNvPr id="5" name="AutoShape 5"/>
          <p:cNvSpPr/>
          <p:nvPr/>
        </p:nvSpPr>
        <p:spPr>
          <a:xfrm>
            <a:off x="0" y="704643"/>
            <a:ext cx="18288049" cy="9525"/>
          </a:xfrm>
          <a:prstGeom prst="line">
            <a:avLst/>
          </a:prstGeom>
          <a:ln w="19050" cap="flat">
            <a:solidFill>
              <a:srgbClr val="0E162A"/>
            </a:solidFill>
            <a:prstDash val="solid"/>
            <a:headEnd type="none" w="sm" len="sm"/>
            <a:tailEnd type="none" w="sm" len="sm"/>
          </a:ln>
        </p:spPr>
      </p:sp>
      <p:sp>
        <p:nvSpPr>
          <p:cNvPr id="6" name="AutoShape 6"/>
          <p:cNvSpPr/>
          <p:nvPr/>
        </p:nvSpPr>
        <p:spPr>
          <a:xfrm flipV="1">
            <a:off x="6908964" y="0"/>
            <a:ext cx="0" cy="10395005"/>
          </a:xfrm>
          <a:prstGeom prst="line">
            <a:avLst/>
          </a:prstGeom>
          <a:ln w="19050" cap="flat">
            <a:solidFill>
              <a:srgbClr val="0E162A"/>
            </a:solidFill>
            <a:prstDash val="solid"/>
            <a:headEnd type="none" w="sm" len="sm"/>
            <a:tailEnd type="none" w="sm" len="sm"/>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762000" y="723900"/>
            <a:ext cx="6985638" cy="3257550"/>
          </a:xfrm>
          <a:prstGeom prst="rect">
            <a:avLst/>
          </a:prstGeom>
        </p:spPr>
        <p:txBody>
          <a:bodyPr lIns="0" tIns="0" rIns="0" bIns="0" rtlCol="0" anchor="t">
            <a:spAutoFit/>
          </a:bodyPr>
          <a:lstStyle/>
          <a:p>
            <a:pPr marL="0" lvl="0" indent="0" algn="l">
              <a:lnSpc>
                <a:spcPts val="8967"/>
              </a:lnSpc>
            </a:pPr>
            <a:r>
              <a:rPr lang="en-US" sz="7472" dirty="0" err="1">
                <a:solidFill>
                  <a:srgbClr val="FFFFFF"/>
                </a:solidFill>
                <a:latin typeface="Georgia Pro"/>
                <a:ea typeface="Georgia Pro"/>
                <a:cs typeface="Georgia Pro"/>
                <a:sym typeface="Georgia Pro"/>
              </a:rPr>
              <a:t>Muutokset</a:t>
            </a:r>
            <a:r>
              <a:rPr lang="en-US" sz="7472" dirty="0">
                <a:solidFill>
                  <a:srgbClr val="FFFFFF"/>
                </a:solidFill>
                <a:latin typeface="Georgia Pro"/>
                <a:ea typeface="Georgia Pro"/>
                <a:cs typeface="Georgia Pro"/>
                <a:sym typeface="Georgia Pro"/>
              </a:rPr>
              <a:t> </a:t>
            </a:r>
          </a:p>
          <a:p>
            <a:pPr marL="0" lvl="0" indent="0" algn="l">
              <a:lnSpc>
                <a:spcPts val="8399"/>
              </a:lnSpc>
            </a:pPr>
            <a:r>
              <a:rPr lang="en-US" sz="6999" dirty="0">
                <a:solidFill>
                  <a:srgbClr val="FFFFFF"/>
                </a:solidFill>
                <a:latin typeface="Georgia Pro"/>
                <a:ea typeface="Georgia Pro"/>
                <a:cs typeface="Georgia Pro"/>
                <a:sym typeface="Georgia Pro"/>
              </a:rPr>
              <a:t>U13 (D-</a:t>
            </a:r>
            <a:r>
              <a:rPr lang="en-US" sz="6999" dirty="0" err="1">
                <a:solidFill>
                  <a:srgbClr val="FFFFFF"/>
                </a:solidFill>
                <a:latin typeface="Georgia Pro"/>
                <a:ea typeface="Georgia Pro"/>
                <a:cs typeface="Georgia Pro"/>
                <a:sym typeface="Georgia Pro"/>
              </a:rPr>
              <a:t>ikäiset</a:t>
            </a:r>
            <a:r>
              <a:rPr lang="en-US" sz="6999" dirty="0">
                <a:solidFill>
                  <a:srgbClr val="FFFFFF"/>
                </a:solidFill>
                <a:latin typeface="Georgia Pro"/>
                <a:ea typeface="Georgia Pro"/>
                <a:cs typeface="Georgia Pro"/>
                <a:sym typeface="Georgia Pro"/>
              </a:rPr>
              <a:t>) </a:t>
            </a:r>
            <a:r>
              <a:rPr lang="en-US" sz="6999" dirty="0" err="1">
                <a:solidFill>
                  <a:srgbClr val="FFFFFF"/>
                </a:solidFill>
                <a:latin typeface="Georgia Pro"/>
                <a:ea typeface="Georgia Pro"/>
                <a:cs typeface="Georgia Pro"/>
                <a:sym typeface="Georgia Pro"/>
              </a:rPr>
              <a:t>Aluesarja</a:t>
            </a:r>
            <a:endParaRPr lang="en-US" sz="6999" dirty="0">
              <a:solidFill>
                <a:srgbClr val="FFFFFF"/>
              </a:solidFill>
              <a:latin typeface="Georgia Pro"/>
              <a:ea typeface="Georgia Pro"/>
              <a:cs typeface="Georgia Pro"/>
              <a:sym typeface="Georgia Pro"/>
            </a:endParaRPr>
          </a:p>
        </p:txBody>
      </p:sp>
      <p:sp>
        <p:nvSpPr>
          <p:cNvPr id="4" name="TextBox 4"/>
          <p:cNvSpPr txBox="1"/>
          <p:nvPr/>
        </p:nvSpPr>
        <p:spPr>
          <a:xfrm>
            <a:off x="6629400" y="4381500"/>
            <a:ext cx="11811000" cy="4062651"/>
          </a:xfrm>
          <a:prstGeom prst="rect">
            <a:avLst/>
          </a:prstGeom>
        </p:spPr>
        <p:txBody>
          <a:bodyPr wrap="square" lIns="0" tIns="0" rIns="0" bIns="0" rtlCol="0" anchor="t">
            <a:spAutoFit/>
          </a:bodyPr>
          <a:lstStyle/>
          <a:p>
            <a:pPr marL="400050" indent="-285750">
              <a:buClr>
                <a:schemeClr val="bg1"/>
              </a:buClr>
              <a:buFont typeface="Arial" panose="020B0604020202020204" pitchFamily="34" charset="0"/>
              <a:buChar char="•"/>
            </a:pPr>
            <a:r>
              <a:rPr lang="fi-FI" sz="2800" dirty="0">
                <a:solidFill>
                  <a:schemeClr val="bg1"/>
                </a:solidFill>
                <a:latin typeface="Georgia Pro Bold" panose="02040802050405020203" charset="0"/>
              </a:rPr>
              <a:t>3v3</a:t>
            </a:r>
          </a:p>
          <a:p>
            <a:pPr marL="114300" indent="0">
              <a:buClr>
                <a:schemeClr val="bg1"/>
              </a:buClr>
              <a:buNone/>
            </a:pPr>
            <a:endParaRPr lang="fi-FI" sz="2800" dirty="0">
              <a:solidFill>
                <a:schemeClr val="bg1"/>
              </a:solidFill>
              <a:latin typeface="Georgia Pro Bold" panose="02040802050405020203" charset="0"/>
            </a:endParaRPr>
          </a:p>
          <a:p>
            <a:pPr marL="114300" indent="0">
              <a:buClr>
                <a:schemeClr val="bg1"/>
              </a:buClr>
              <a:buNone/>
            </a:pPr>
            <a:endParaRPr lang="fi-FI" sz="2800" dirty="0">
              <a:solidFill>
                <a:schemeClr val="bg1"/>
              </a:solidFill>
              <a:latin typeface="Georgia Pro Bold" panose="02040802050405020203" charset="0"/>
            </a:endParaRPr>
          </a:p>
          <a:p>
            <a:pPr marL="400050" indent="-285750">
              <a:buClr>
                <a:schemeClr val="bg1"/>
              </a:buClr>
              <a:buFont typeface="Arial" panose="020B0604020202020204" pitchFamily="34" charset="0"/>
              <a:buChar char="•"/>
            </a:pPr>
            <a:r>
              <a:rPr lang="fi-FI" sz="2800" dirty="0">
                <a:solidFill>
                  <a:schemeClr val="bg1"/>
                </a:solidFill>
                <a:latin typeface="Georgia Pro Bold" panose="02040802050405020203" charset="0"/>
              </a:rPr>
              <a:t>Kaikki pelaajat kiertovaihdossa – EI pelaajavaihtoja</a:t>
            </a:r>
          </a:p>
          <a:p>
            <a:pPr marL="114300" indent="0">
              <a:buClr>
                <a:schemeClr val="bg1"/>
              </a:buClr>
              <a:buNone/>
            </a:pPr>
            <a:endParaRPr lang="fi-FI" sz="2800" dirty="0">
              <a:solidFill>
                <a:schemeClr val="bg1"/>
              </a:solidFill>
              <a:latin typeface="Georgia Pro Bold" panose="02040802050405020203" charset="0"/>
            </a:endParaRPr>
          </a:p>
          <a:p>
            <a:pPr marL="114300" indent="0">
              <a:buClr>
                <a:schemeClr val="bg1"/>
              </a:buClr>
              <a:buNone/>
            </a:pPr>
            <a:endParaRPr lang="fi-FI" sz="2800" dirty="0">
              <a:solidFill>
                <a:schemeClr val="bg1"/>
              </a:solidFill>
              <a:latin typeface="Georgia Pro Bold" panose="02040802050405020203" charset="0"/>
            </a:endParaRPr>
          </a:p>
          <a:p>
            <a:pPr marL="400050" indent="-285750">
              <a:buClr>
                <a:schemeClr val="bg1"/>
              </a:buClr>
              <a:buFont typeface="Arial" panose="020B0604020202020204" pitchFamily="34" charset="0"/>
              <a:buChar char="•"/>
            </a:pPr>
            <a:r>
              <a:rPr lang="fi-FI" sz="2800" dirty="0">
                <a:solidFill>
                  <a:schemeClr val="bg1"/>
                </a:solidFill>
                <a:latin typeface="Georgia Pro Bold" panose="02040802050405020203" charset="0"/>
              </a:rPr>
              <a:t>Vapaa syöttö ja vastaanotto</a:t>
            </a:r>
          </a:p>
          <a:p>
            <a:pPr lvl="1">
              <a:buClr>
                <a:schemeClr val="bg1"/>
              </a:buClr>
            </a:pPr>
            <a:endParaRPr lang="fi-FI" sz="2800" dirty="0">
              <a:solidFill>
                <a:schemeClr val="bg1"/>
              </a:solidFill>
            </a:endParaRPr>
          </a:p>
          <a:p>
            <a:pPr marL="695905" lvl="1" indent="-347953" algn="l">
              <a:lnSpc>
                <a:spcPts val="4834"/>
              </a:lnSpc>
              <a:buFont typeface="Arial"/>
              <a:buChar char="•"/>
            </a:pPr>
            <a:endParaRPr lang="en-US" sz="4400" dirty="0">
              <a:solidFill>
                <a:srgbClr val="FFFFFF"/>
              </a:solidFill>
              <a:latin typeface="Georgia Pro"/>
              <a:ea typeface="Georgia Pro"/>
              <a:cs typeface="Georgia Pro"/>
              <a:sym typeface="Georgia Pro"/>
              <a:hlinkClick r:id="rId3" tooltip="https://docs.google.com/spreadsheets/d/1DUF2isFWsqVSYhbaACYtbgcLi_YjDqpE3GLQIVgkKQg/edit#gid=69851113"/>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100B9-C6E9-6947-9449-344B87E5CD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4B799D3-1E4C-055A-7909-C2148127774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a:extLst>
              <a:ext uri="{FF2B5EF4-FFF2-40B4-BE49-F238E27FC236}">
                <a16:creationId xmlns:a16="http://schemas.microsoft.com/office/drawing/2014/main" id="{1C19C65A-CCBA-688B-190B-43BA63A64EC1}"/>
              </a:ext>
            </a:extLst>
          </p:cNvPr>
          <p:cNvSpPr txBox="1"/>
          <p:nvPr/>
        </p:nvSpPr>
        <p:spPr>
          <a:xfrm>
            <a:off x="762000" y="723900"/>
            <a:ext cx="6985638" cy="1121782"/>
          </a:xfrm>
          <a:prstGeom prst="rect">
            <a:avLst/>
          </a:prstGeom>
        </p:spPr>
        <p:txBody>
          <a:bodyPr lIns="0" tIns="0" rIns="0" bIns="0" rtlCol="0" anchor="t">
            <a:spAutoFit/>
          </a:bodyPr>
          <a:lstStyle/>
          <a:p>
            <a:pPr marL="0" lvl="0" indent="0" algn="l">
              <a:lnSpc>
                <a:spcPts val="8967"/>
              </a:lnSpc>
            </a:pPr>
            <a:r>
              <a:rPr lang="en-US" sz="7472" dirty="0">
                <a:solidFill>
                  <a:srgbClr val="FFFFFF"/>
                </a:solidFill>
                <a:latin typeface="Georgia Pro"/>
                <a:ea typeface="Georgia Pro"/>
                <a:cs typeface="Georgia Pro"/>
                <a:sym typeface="Georgia Pro"/>
              </a:rPr>
              <a:t>Power Cup</a:t>
            </a:r>
            <a:endParaRPr lang="en-US" sz="6999" dirty="0">
              <a:solidFill>
                <a:srgbClr val="FFFFFF"/>
              </a:solidFill>
              <a:latin typeface="Georgia Pro"/>
              <a:ea typeface="Georgia Pro"/>
              <a:cs typeface="Georgia Pro"/>
              <a:sym typeface="Georgia Pro"/>
            </a:endParaRPr>
          </a:p>
        </p:txBody>
      </p:sp>
      <p:sp>
        <p:nvSpPr>
          <p:cNvPr id="4" name="TextBox 4">
            <a:extLst>
              <a:ext uri="{FF2B5EF4-FFF2-40B4-BE49-F238E27FC236}">
                <a16:creationId xmlns:a16="http://schemas.microsoft.com/office/drawing/2014/main" id="{ADB8960F-6592-881D-0BC6-0AD0FC71C4CA}"/>
              </a:ext>
            </a:extLst>
          </p:cNvPr>
          <p:cNvSpPr txBox="1"/>
          <p:nvPr/>
        </p:nvSpPr>
        <p:spPr>
          <a:xfrm>
            <a:off x="5867400" y="3467100"/>
            <a:ext cx="11811000" cy="3580852"/>
          </a:xfrm>
          <a:prstGeom prst="rect">
            <a:avLst/>
          </a:prstGeom>
        </p:spPr>
        <p:txBody>
          <a:bodyPr wrap="square" lIns="0" tIns="0" rIns="0" bIns="0" rtlCol="0" anchor="t">
            <a:spAutoFit/>
          </a:bodyPr>
          <a:lstStyle/>
          <a:p>
            <a:pPr marL="400050" indent="-285750">
              <a:buClr>
                <a:schemeClr val="bg1"/>
              </a:buClr>
              <a:buFont typeface="Arial" panose="020B0604020202020204" pitchFamily="34" charset="0"/>
              <a:buChar char="•"/>
            </a:pPr>
            <a:r>
              <a:rPr lang="fi-FI" sz="3200" dirty="0">
                <a:solidFill>
                  <a:schemeClr val="bg1"/>
                </a:solidFill>
                <a:latin typeface="Georgia Pro Bold" panose="02040802050405020203" charset="0"/>
              </a:rPr>
              <a:t>U11 ja U13 sarjat pelataan normaalina lentopallona – </a:t>
            </a:r>
            <a:r>
              <a:rPr lang="fi-FI" sz="3200" u="sng" dirty="0">
                <a:solidFill>
                  <a:schemeClr val="bg1"/>
                </a:solidFill>
                <a:latin typeface="Georgia Pro Bold" panose="02040802050405020203" charset="0"/>
              </a:rPr>
              <a:t>EI triplapallona</a:t>
            </a:r>
          </a:p>
          <a:p>
            <a:pPr marL="114300" indent="0">
              <a:buClr>
                <a:schemeClr val="bg1"/>
              </a:buClr>
              <a:buNone/>
            </a:pPr>
            <a:endParaRPr lang="fi-FI" sz="3200" dirty="0">
              <a:solidFill>
                <a:schemeClr val="bg1"/>
              </a:solidFill>
              <a:latin typeface="Georgia Pro Bold" panose="02040802050405020203" charset="0"/>
            </a:endParaRPr>
          </a:p>
          <a:p>
            <a:pPr marL="114300" indent="0">
              <a:buClr>
                <a:schemeClr val="bg1"/>
              </a:buClr>
              <a:buNone/>
            </a:pPr>
            <a:endParaRPr lang="fi-FI" sz="3200" dirty="0">
              <a:solidFill>
                <a:schemeClr val="bg1"/>
              </a:solidFill>
              <a:latin typeface="Georgia Pro Bold" panose="02040802050405020203" charset="0"/>
            </a:endParaRPr>
          </a:p>
          <a:p>
            <a:pPr marL="114300" indent="0">
              <a:buClr>
                <a:schemeClr val="bg1"/>
              </a:buClr>
              <a:buNone/>
            </a:pPr>
            <a:endParaRPr lang="fi-FI" sz="3200" dirty="0">
              <a:solidFill>
                <a:schemeClr val="bg1"/>
              </a:solidFill>
              <a:latin typeface="Georgia Pro Bold" panose="02040802050405020203" charset="0"/>
            </a:endParaRPr>
          </a:p>
          <a:p>
            <a:pPr lvl="1">
              <a:buClr>
                <a:schemeClr val="bg1"/>
              </a:buClr>
            </a:pPr>
            <a:endParaRPr lang="fi-FI" sz="3200" dirty="0">
              <a:solidFill>
                <a:schemeClr val="bg1"/>
              </a:solidFill>
            </a:endParaRPr>
          </a:p>
          <a:p>
            <a:pPr marL="695905" lvl="1" indent="-347953" algn="l">
              <a:lnSpc>
                <a:spcPts val="4834"/>
              </a:lnSpc>
              <a:buFont typeface="Arial"/>
              <a:buChar char="•"/>
            </a:pPr>
            <a:endParaRPr lang="en-US" sz="4800" dirty="0">
              <a:solidFill>
                <a:srgbClr val="FFFFFF"/>
              </a:solidFill>
              <a:latin typeface="Georgia Pro"/>
              <a:ea typeface="Georgia Pro"/>
              <a:cs typeface="Georgia Pro"/>
              <a:sym typeface="Georgia Pro"/>
              <a:hlinkClick r:id="rId3" tooltip="https://docs.google.com/spreadsheets/d/1DUF2isFWsqVSYhbaACYtbgcLi_YjDqpE3GLQIVgkKQg/edit#gid=69851113"/>
            </a:endParaRPr>
          </a:p>
        </p:txBody>
      </p:sp>
    </p:spTree>
    <p:extLst>
      <p:ext uri="{BB962C8B-B14F-4D97-AF65-F5344CB8AC3E}">
        <p14:creationId xmlns:p14="http://schemas.microsoft.com/office/powerpoint/2010/main" val="71203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162A"/>
        </a:solidFill>
        <a:effectLst/>
      </p:bgPr>
    </p:bg>
    <p:spTree>
      <p:nvGrpSpPr>
        <p:cNvPr id="1" name=""/>
        <p:cNvGrpSpPr/>
        <p:nvPr/>
      </p:nvGrpSpPr>
      <p:grpSpPr>
        <a:xfrm>
          <a:off x="0" y="0"/>
          <a:ext cx="0" cy="0"/>
          <a:chOff x="0" y="0"/>
          <a:chExt cx="0" cy="0"/>
        </a:xfrm>
      </p:grpSpPr>
      <p:sp>
        <p:nvSpPr>
          <p:cNvPr id="2" name="TextBox 2"/>
          <p:cNvSpPr txBox="1"/>
          <p:nvPr/>
        </p:nvSpPr>
        <p:spPr>
          <a:xfrm>
            <a:off x="8505004" y="5524500"/>
            <a:ext cx="9187251" cy="3385542"/>
          </a:xfrm>
          <a:prstGeom prst="rect">
            <a:avLst/>
          </a:prstGeom>
        </p:spPr>
        <p:txBody>
          <a:bodyPr wrap="square" lIns="0" tIns="0" rIns="0" bIns="0" rtlCol="0" anchor="t">
            <a:spAutoFit/>
          </a:bodyPr>
          <a:lstStyle/>
          <a:p>
            <a:pPr marL="0" lvl="0" indent="0" algn="l">
              <a:lnSpc>
                <a:spcPts val="4424"/>
              </a:lnSpc>
            </a:pPr>
            <a:r>
              <a:rPr lang="en-US" sz="3687" dirty="0">
                <a:solidFill>
                  <a:srgbClr val="FFFFFF"/>
                </a:solidFill>
                <a:latin typeface="Georgia Pro"/>
                <a:ea typeface="Georgia Pro"/>
                <a:cs typeface="Georgia Pro"/>
                <a:sym typeface="Georgia Pro"/>
              </a:rPr>
              <a:t>U11 ja U13 (E ja D-</a:t>
            </a:r>
            <a:r>
              <a:rPr lang="en-US" sz="3687" dirty="0" err="1">
                <a:solidFill>
                  <a:srgbClr val="FFFFFF"/>
                </a:solidFill>
                <a:latin typeface="Georgia Pro"/>
                <a:ea typeface="Georgia Pro"/>
                <a:cs typeface="Georgia Pro"/>
                <a:sym typeface="Georgia Pro"/>
              </a:rPr>
              <a:t>ikäiset</a:t>
            </a:r>
            <a:r>
              <a:rPr lang="en-US" sz="3687" dirty="0">
                <a:solidFill>
                  <a:srgbClr val="FFFFFF"/>
                </a:solidFill>
                <a:latin typeface="Georgia Pro"/>
                <a:ea typeface="Georgia Pro"/>
                <a:cs typeface="Georgia Pro"/>
                <a:sym typeface="Georgia Pro"/>
              </a:rPr>
              <a:t>)</a:t>
            </a:r>
          </a:p>
          <a:p>
            <a:pPr marL="0" lvl="0" indent="0" algn="l">
              <a:lnSpc>
                <a:spcPts val="4424"/>
              </a:lnSpc>
            </a:pPr>
            <a:endParaRPr lang="en-US" sz="3687" dirty="0">
              <a:solidFill>
                <a:srgbClr val="FFFFFF"/>
              </a:solidFill>
              <a:latin typeface="Georgia Pro"/>
              <a:ea typeface="Georgia Pro"/>
              <a:cs typeface="Georgia Pro"/>
              <a:sym typeface="Georgia Pro"/>
            </a:endParaRPr>
          </a:p>
          <a:p>
            <a:pPr marL="0" lvl="0" indent="0" algn="l">
              <a:lnSpc>
                <a:spcPts val="4424"/>
              </a:lnSpc>
            </a:pPr>
            <a:r>
              <a:rPr lang="en-US" sz="3687" dirty="0" err="1">
                <a:solidFill>
                  <a:srgbClr val="FFFFFF"/>
                </a:solidFill>
                <a:latin typeface="Georgia Pro"/>
                <a:ea typeface="Georgia Pro"/>
                <a:cs typeface="Georgia Pro"/>
                <a:sym typeface="Georgia Pro"/>
              </a:rPr>
              <a:t>Demovideo</a:t>
            </a:r>
            <a:r>
              <a:rPr lang="en-US" sz="3687" dirty="0">
                <a:solidFill>
                  <a:srgbClr val="FFFFFF"/>
                </a:solidFill>
                <a:latin typeface="Georgia Pro"/>
                <a:ea typeface="Georgia Pro"/>
                <a:cs typeface="Georgia Pro"/>
                <a:sym typeface="Georgia Pro"/>
              </a:rPr>
              <a:t> </a:t>
            </a:r>
            <a:r>
              <a:rPr lang="en-US" sz="3687" dirty="0" err="1">
                <a:solidFill>
                  <a:srgbClr val="FFFFFF"/>
                </a:solidFill>
                <a:latin typeface="Georgia Pro"/>
                <a:ea typeface="Georgia Pro"/>
                <a:cs typeface="Georgia Pro"/>
                <a:sym typeface="Georgia Pro"/>
              </a:rPr>
              <a:t>pelimuodosta</a:t>
            </a:r>
            <a:r>
              <a:rPr lang="en-US" sz="3687" dirty="0">
                <a:solidFill>
                  <a:srgbClr val="FFFFFF"/>
                </a:solidFill>
                <a:latin typeface="Georgia Pro"/>
                <a:ea typeface="Georgia Pro"/>
                <a:cs typeface="Georgia Pro"/>
                <a:sym typeface="Georgia Pro"/>
              </a:rPr>
              <a:t> ja </a:t>
            </a:r>
            <a:r>
              <a:rPr lang="en-US" sz="3687" dirty="0" err="1">
                <a:solidFill>
                  <a:srgbClr val="FFFFFF"/>
                </a:solidFill>
                <a:latin typeface="Georgia Pro"/>
                <a:ea typeface="Georgia Pro"/>
                <a:cs typeface="Georgia Pro"/>
                <a:sym typeface="Georgia Pro"/>
              </a:rPr>
              <a:t>säännöistä</a:t>
            </a:r>
            <a:r>
              <a:rPr lang="en-US" sz="3687" dirty="0">
                <a:solidFill>
                  <a:srgbClr val="FFFFFF"/>
                </a:solidFill>
                <a:latin typeface="Georgia Pro"/>
                <a:ea typeface="Georgia Pro"/>
                <a:cs typeface="Georgia Pro"/>
                <a:sym typeface="Georgia Pro"/>
              </a:rPr>
              <a:t>:</a:t>
            </a:r>
          </a:p>
          <a:p>
            <a:pPr lvl="0">
              <a:lnSpc>
                <a:spcPts val="4424"/>
              </a:lnSpc>
            </a:pPr>
            <a:br>
              <a:rPr lang="en-US" sz="3687" dirty="0">
                <a:solidFill>
                  <a:srgbClr val="FFFFFF"/>
                </a:solidFill>
                <a:latin typeface="Georgia Pro"/>
                <a:ea typeface="Georgia Pro"/>
                <a:cs typeface="Georgia Pro"/>
                <a:sym typeface="Georgia Pro"/>
              </a:rPr>
            </a:br>
            <a:r>
              <a:rPr lang="en-US" sz="3687" dirty="0">
                <a:solidFill>
                  <a:srgbClr val="FFFFFF"/>
                </a:solidFill>
                <a:latin typeface="Georgia Pro"/>
                <a:ea typeface="Georgia Pro"/>
                <a:cs typeface="Georgia Pro"/>
                <a:sym typeface="Georgia Pro"/>
                <a:hlinkClick r:id="rId2"/>
              </a:rPr>
              <a:t>https://www.youtube.com/watch?v=_jfDCqYEjbQ</a:t>
            </a:r>
            <a:r>
              <a:rPr lang="en-US" sz="3687" dirty="0">
                <a:solidFill>
                  <a:srgbClr val="FFFFFF"/>
                </a:solidFill>
                <a:latin typeface="Georgia Pro"/>
                <a:ea typeface="Georgia Pro"/>
                <a:cs typeface="Georgia Pro"/>
                <a:sym typeface="Georgia Pro"/>
              </a:rPr>
              <a:t> </a:t>
            </a:r>
          </a:p>
        </p:txBody>
      </p:sp>
      <p:sp>
        <p:nvSpPr>
          <p:cNvPr id="3" name="AutoShape 3"/>
          <p:cNvSpPr/>
          <p:nvPr/>
        </p:nvSpPr>
        <p:spPr>
          <a:xfrm>
            <a:off x="8491149" y="3440215"/>
            <a:ext cx="1104900" cy="57150"/>
          </a:xfrm>
          <a:prstGeom prst="rect">
            <a:avLst/>
          </a:prstGeom>
          <a:solidFill>
            <a:srgbClr val="FFFFFF"/>
          </a:solidFill>
        </p:spPr>
      </p:sp>
      <p:grpSp>
        <p:nvGrpSpPr>
          <p:cNvPr id="4" name="Group 4"/>
          <p:cNvGrpSpPr/>
          <p:nvPr/>
        </p:nvGrpSpPr>
        <p:grpSpPr>
          <a:xfrm>
            <a:off x="0" y="0"/>
            <a:ext cx="7855715" cy="10287000"/>
            <a:chOff x="0" y="0"/>
            <a:chExt cx="812800" cy="1064356"/>
          </a:xfrm>
        </p:grpSpPr>
        <p:sp>
          <p:nvSpPr>
            <p:cNvPr id="5" name="Freeform 5" descr="Kuva, joka sisältää kohteen nuoli  Kuvaus luotu automaattisesti"/>
            <p:cNvSpPr/>
            <p:nvPr/>
          </p:nvSpPr>
          <p:spPr>
            <a:xfrm>
              <a:off x="0" y="0"/>
              <a:ext cx="812800" cy="1064356"/>
            </a:xfrm>
            <a:custGeom>
              <a:avLst/>
              <a:gdLst/>
              <a:ahLst/>
              <a:cxnLst/>
              <a:rect l="l" t="t" r="r" b="b"/>
              <a:pathLst>
                <a:path w="812800" h="1064356">
                  <a:moveTo>
                    <a:pt x="0" y="0"/>
                  </a:moveTo>
                  <a:lnTo>
                    <a:pt x="812800" y="0"/>
                  </a:lnTo>
                  <a:lnTo>
                    <a:pt x="812800" y="1064356"/>
                  </a:lnTo>
                  <a:lnTo>
                    <a:pt x="0" y="1064356"/>
                  </a:lnTo>
                  <a:close/>
                </a:path>
              </a:pathLst>
            </a:custGeom>
            <a:blipFill>
              <a:blip r:embed="rId3"/>
              <a:stretch>
                <a:fillRect t="-4010" b="-4010"/>
              </a:stretch>
            </a:blipFill>
          </p:spPr>
        </p:sp>
      </p:grpSp>
      <p:sp>
        <p:nvSpPr>
          <p:cNvPr id="6" name="Tekstiruutu 5">
            <a:extLst>
              <a:ext uri="{FF2B5EF4-FFF2-40B4-BE49-F238E27FC236}">
                <a16:creationId xmlns:a16="http://schemas.microsoft.com/office/drawing/2014/main" id="{C0742E1E-903A-79E4-759A-6F46178C7903}"/>
              </a:ext>
            </a:extLst>
          </p:cNvPr>
          <p:cNvSpPr txBox="1"/>
          <p:nvPr/>
        </p:nvSpPr>
        <p:spPr>
          <a:xfrm>
            <a:off x="10432287" y="1104900"/>
            <a:ext cx="6781800" cy="1569660"/>
          </a:xfrm>
          <a:prstGeom prst="rect">
            <a:avLst/>
          </a:prstGeom>
          <a:noFill/>
        </p:spPr>
        <p:txBody>
          <a:bodyPr wrap="square" rtlCol="0">
            <a:spAutoFit/>
          </a:bodyPr>
          <a:lstStyle/>
          <a:p>
            <a:r>
              <a:rPr lang="en-US" sz="9600" dirty="0" err="1">
                <a:solidFill>
                  <a:srgbClr val="FFFFFF"/>
                </a:solidFill>
                <a:latin typeface="Georgia Pro"/>
                <a:ea typeface="Georgia Pro"/>
                <a:cs typeface="Georgia Pro"/>
                <a:sym typeface="Georgia Pro"/>
              </a:rPr>
              <a:t>Tripla</a:t>
            </a:r>
            <a:r>
              <a:rPr lang="en-US" sz="9600" dirty="0">
                <a:solidFill>
                  <a:srgbClr val="FFFFFF"/>
                </a:solidFill>
                <a:latin typeface="Georgia Pro"/>
                <a:ea typeface="Georgia Pro"/>
                <a:cs typeface="Georgia Pro"/>
                <a:sym typeface="Georgia Pro"/>
              </a:rPr>
              <a:t> </a:t>
            </a:r>
            <a:r>
              <a:rPr lang="en-US" sz="9600" dirty="0" err="1">
                <a:solidFill>
                  <a:srgbClr val="FFFFFF"/>
                </a:solidFill>
                <a:latin typeface="Georgia Pro"/>
                <a:ea typeface="Georgia Pro"/>
                <a:cs typeface="Georgia Pro"/>
                <a:sym typeface="Georgia Pro"/>
              </a:rPr>
              <a:t>pallo</a:t>
            </a:r>
            <a:endParaRPr lang="fi-FI" sz="9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162A"/>
        </a:solidFill>
        <a:effectLst/>
      </p:bgPr>
    </p:bg>
    <p:spTree>
      <p:nvGrpSpPr>
        <p:cNvPr id="1" name="">
          <a:extLst>
            <a:ext uri="{FF2B5EF4-FFF2-40B4-BE49-F238E27FC236}">
              <a16:creationId xmlns:a16="http://schemas.microsoft.com/office/drawing/2014/main" id="{749F99D6-F5AD-5EFE-C247-2B1A8F1688C0}"/>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0FF6784E-A131-3D90-BF86-3E36A3A3E248}"/>
              </a:ext>
            </a:extLst>
          </p:cNvPr>
          <p:cNvGrpSpPr/>
          <p:nvPr/>
        </p:nvGrpSpPr>
        <p:grpSpPr>
          <a:xfrm>
            <a:off x="1" y="0"/>
            <a:ext cx="5257800" cy="10287000"/>
            <a:chOff x="0" y="0"/>
            <a:chExt cx="812800" cy="1064356"/>
          </a:xfrm>
        </p:grpSpPr>
        <p:sp>
          <p:nvSpPr>
            <p:cNvPr id="5" name="Freeform 5" descr="Kuva, joka sisältää kohteen nuoli  Kuvaus luotu automaattisesti">
              <a:extLst>
                <a:ext uri="{FF2B5EF4-FFF2-40B4-BE49-F238E27FC236}">
                  <a16:creationId xmlns:a16="http://schemas.microsoft.com/office/drawing/2014/main" id="{F19DCA1A-43E0-A26B-3FE1-391191814706}"/>
                </a:ext>
              </a:extLst>
            </p:cNvPr>
            <p:cNvSpPr/>
            <p:nvPr/>
          </p:nvSpPr>
          <p:spPr>
            <a:xfrm>
              <a:off x="0" y="0"/>
              <a:ext cx="812800" cy="1064356"/>
            </a:xfrm>
            <a:custGeom>
              <a:avLst/>
              <a:gdLst/>
              <a:ahLst/>
              <a:cxnLst/>
              <a:rect l="l" t="t" r="r" b="b"/>
              <a:pathLst>
                <a:path w="812800" h="1064356">
                  <a:moveTo>
                    <a:pt x="0" y="0"/>
                  </a:moveTo>
                  <a:lnTo>
                    <a:pt x="812800" y="0"/>
                  </a:lnTo>
                  <a:lnTo>
                    <a:pt x="812800" y="1064356"/>
                  </a:lnTo>
                  <a:lnTo>
                    <a:pt x="0" y="1064356"/>
                  </a:lnTo>
                  <a:close/>
                </a:path>
              </a:pathLst>
            </a:custGeom>
            <a:blipFill>
              <a:blip r:embed="rId2"/>
              <a:stretch>
                <a:fillRect t="-4010" b="-4010"/>
              </a:stretch>
            </a:blipFill>
          </p:spPr>
        </p:sp>
      </p:grpSp>
      <p:sp>
        <p:nvSpPr>
          <p:cNvPr id="6" name="Tekstiruutu 5">
            <a:extLst>
              <a:ext uri="{FF2B5EF4-FFF2-40B4-BE49-F238E27FC236}">
                <a16:creationId xmlns:a16="http://schemas.microsoft.com/office/drawing/2014/main" id="{37259D4A-0013-700C-0F78-DCC6DF4C6DCE}"/>
              </a:ext>
            </a:extLst>
          </p:cNvPr>
          <p:cNvSpPr txBox="1"/>
          <p:nvPr/>
        </p:nvSpPr>
        <p:spPr>
          <a:xfrm>
            <a:off x="5486400" y="88731"/>
            <a:ext cx="12448121" cy="1015663"/>
          </a:xfrm>
          <a:prstGeom prst="rect">
            <a:avLst/>
          </a:prstGeom>
          <a:noFill/>
        </p:spPr>
        <p:txBody>
          <a:bodyPr wrap="square" rtlCol="0">
            <a:spAutoFit/>
          </a:bodyPr>
          <a:lstStyle/>
          <a:p>
            <a:r>
              <a:rPr lang="en-US" sz="6000" dirty="0" err="1">
                <a:solidFill>
                  <a:srgbClr val="FFFFFF"/>
                </a:solidFill>
                <a:latin typeface="Georgia Pro"/>
                <a:ea typeface="Georgia Pro"/>
                <a:cs typeface="Georgia Pro"/>
                <a:sym typeface="Georgia Pro"/>
              </a:rPr>
              <a:t>Kysymyksiä</a:t>
            </a:r>
            <a:r>
              <a:rPr lang="en-US" sz="6000" dirty="0">
                <a:solidFill>
                  <a:srgbClr val="FFFFFF"/>
                </a:solidFill>
                <a:latin typeface="Georgia Pro"/>
                <a:ea typeface="Georgia Pro"/>
                <a:cs typeface="Georgia Pro"/>
                <a:sym typeface="Georgia Pro"/>
              </a:rPr>
              <a:t>: </a:t>
            </a:r>
            <a:r>
              <a:rPr lang="en-US" sz="6000" dirty="0" err="1">
                <a:solidFill>
                  <a:srgbClr val="FFFFFF"/>
                </a:solidFill>
                <a:latin typeface="Georgia Pro"/>
                <a:ea typeface="Georgia Pro"/>
                <a:cs typeface="Georgia Pro"/>
                <a:sym typeface="Georgia Pro"/>
              </a:rPr>
              <a:t>Tripla</a:t>
            </a:r>
            <a:r>
              <a:rPr lang="en-US" sz="6000" dirty="0">
                <a:solidFill>
                  <a:srgbClr val="FFFFFF"/>
                </a:solidFill>
                <a:latin typeface="Georgia Pro"/>
                <a:ea typeface="Georgia Pro"/>
                <a:cs typeface="Georgia Pro"/>
                <a:sym typeface="Georgia Pro"/>
              </a:rPr>
              <a:t> </a:t>
            </a:r>
            <a:r>
              <a:rPr lang="en-US" sz="6000" dirty="0" err="1">
                <a:solidFill>
                  <a:srgbClr val="FFFFFF"/>
                </a:solidFill>
                <a:latin typeface="Georgia Pro"/>
                <a:ea typeface="Georgia Pro"/>
                <a:cs typeface="Georgia Pro"/>
                <a:sym typeface="Georgia Pro"/>
              </a:rPr>
              <a:t>pallo</a:t>
            </a:r>
            <a:endParaRPr lang="en-US" sz="6000" dirty="0">
              <a:solidFill>
                <a:srgbClr val="FFFFFF"/>
              </a:solidFill>
              <a:latin typeface="Georgia Pro"/>
              <a:ea typeface="Georgia Pro"/>
              <a:cs typeface="Georgia Pro"/>
              <a:sym typeface="Georgia Pro"/>
            </a:endParaRPr>
          </a:p>
        </p:txBody>
      </p:sp>
      <p:sp>
        <p:nvSpPr>
          <p:cNvPr id="7" name="Tekstiruutu 6">
            <a:extLst>
              <a:ext uri="{FF2B5EF4-FFF2-40B4-BE49-F238E27FC236}">
                <a16:creationId xmlns:a16="http://schemas.microsoft.com/office/drawing/2014/main" id="{0BCC89FF-1969-0E89-3FF6-884D5B220E50}"/>
              </a:ext>
            </a:extLst>
          </p:cNvPr>
          <p:cNvSpPr txBox="1"/>
          <p:nvPr/>
        </p:nvSpPr>
        <p:spPr>
          <a:xfrm>
            <a:off x="5791200" y="1638300"/>
            <a:ext cx="12018818" cy="6986528"/>
          </a:xfrm>
          <a:prstGeom prst="rect">
            <a:avLst/>
          </a:prstGeom>
          <a:noFill/>
        </p:spPr>
        <p:txBody>
          <a:bodyPr wrap="square" rtlCol="0">
            <a:spAutoFit/>
          </a:bodyPr>
          <a:lstStyle/>
          <a:p>
            <a:r>
              <a:rPr lang="fi-FI" sz="2800" dirty="0">
                <a:solidFill>
                  <a:srgbClr val="FFC000"/>
                </a:solidFill>
              </a:rPr>
              <a:t>Kysymys: </a:t>
            </a:r>
            <a:r>
              <a:rPr lang="fi-FI" sz="2800" dirty="0">
                <a:solidFill>
                  <a:schemeClr val="bg1"/>
                </a:solidFill>
              </a:rPr>
              <a:t>Säännöissä lukee: ”Pelaajat voivat vastaanottaa jatkopallon sormilyönnillä tai hihalyönnillä. Jatkopallossa pitää olla pyrkimyksenä kolmen kosketuksen pallonhallinta (vastaanotto, passi, hyökkäys).” Jos kuitenkin pyrkimyksestä huolimatta ei suoriteta kolmen kosketuksen hyökkäystä (vaan pallo esim. karkaa suoraan nostosta takaisin verkon yli tai menee yli 2. kosketuksesta), niin kummalle siitä tulee piste?</a:t>
            </a:r>
          </a:p>
          <a:p>
            <a:endParaRPr lang="fi-FI" sz="2800" dirty="0">
              <a:solidFill>
                <a:schemeClr val="bg1"/>
              </a:solidFill>
            </a:endParaRPr>
          </a:p>
          <a:p>
            <a:pPr fontAlgn="base"/>
            <a:r>
              <a:rPr lang="fi-FI" sz="2800" dirty="0">
                <a:solidFill>
                  <a:srgbClr val="FFC000"/>
                </a:solidFill>
              </a:rPr>
              <a:t>Vastaus: </a:t>
            </a:r>
            <a:r>
              <a:rPr lang="fi-FI" sz="2800" dirty="0">
                <a:solidFill>
                  <a:schemeClr val="bg1"/>
                </a:solidFill>
              </a:rPr>
              <a:t>Peliä jatketaan normaalisti jos 1. kosketus karkaa vastapuolelle. Näitä tilanteita väistämättä tulee, vaikka pelaajat pyrkivät nostamaan palloa passaavalle pelaajalle. Tällöin ei kuitenkaan katkaista peliä vaan pelataan palloralli loppuun normaalisti. Pallorallin voittaja saa pallorallin loputtua pisteen. </a:t>
            </a:r>
          </a:p>
          <a:p>
            <a:pPr fontAlgn="base"/>
            <a:r>
              <a:rPr lang="fi-FI" sz="2800" dirty="0">
                <a:solidFill>
                  <a:schemeClr val="bg1"/>
                </a:solidFill>
              </a:rPr>
              <a:t>Pyrkimyksenä kuitenkin tulee olla 3 kosketuksen peli ja hyökkäyksen rakentaminen. Se on tämän pelimuodon a ja o, sekä pelitapa mihin toivotaan valmentajien pyrkivän. Ohjeistus tässä on, että turnauksissa siihen puututaan, mikäli jokin joukkue </a:t>
            </a:r>
            <a:r>
              <a:rPr lang="fi-FI" sz="2800" u="sng" dirty="0">
                <a:solidFill>
                  <a:schemeClr val="bg1"/>
                </a:solidFill>
              </a:rPr>
              <a:t>tarkoituksella </a:t>
            </a:r>
            <a:r>
              <a:rPr lang="fi-FI" sz="2800" dirty="0">
                <a:solidFill>
                  <a:schemeClr val="bg1"/>
                </a:solidFill>
              </a:rPr>
              <a:t>pelaa toistuvasti palloa 1. kosketuksella yli. </a:t>
            </a:r>
          </a:p>
          <a:p>
            <a:endParaRPr lang="fi-FI" sz="2800" dirty="0">
              <a:solidFill>
                <a:schemeClr val="bg1"/>
              </a:solidFill>
            </a:endParaRPr>
          </a:p>
        </p:txBody>
      </p:sp>
    </p:spTree>
    <p:extLst>
      <p:ext uri="{BB962C8B-B14F-4D97-AF65-F5344CB8AC3E}">
        <p14:creationId xmlns:p14="http://schemas.microsoft.com/office/powerpoint/2010/main" val="178673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162A"/>
        </a:solidFill>
        <a:effectLst/>
      </p:bgPr>
    </p:bg>
    <p:spTree>
      <p:nvGrpSpPr>
        <p:cNvPr id="1" name="">
          <a:extLst>
            <a:ext uri="{FF2B5EF4-FFF2-40B4-BE49-F238E27FC236}">
              <a16:creationId xmlns:a16="http://schemas.microsoft.com/office/drawing/2014/main" id="{289AF957-DACF-BC7F-CFD5-A4FE11922D54}"/>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AB3A92A5-7BE7-E17F-913C-62535EC03947}"/>
              </a:ext>
            </a:extLst>
          </p:cNvPr>
          <p:cNvGrpSpPr/>
          <p:nvPr/>
        </p:nvGrpSpPr>
        <p:grpSpPr>
          <a:xfrm>
            <a:off x="1" y="0"/>
            <a:ext cx="5257800" cy="10287000"/>
            <a:chOff x="0" y="0"/>
            <a:chExt cx="812800" cy="1064356"/>
          </a:xfrm>
        </p:grpSpPr>
        <p:sp>
          <p:nvSpPr>
            <p:cNvPr id="5" name="Freeform 5" descr="Kuva, joka sisältää kohteen nuoli  Kuvaus luotu automaattisesti">
              <a:extLst>
                <a:ext uri="{FF2B5EF4-FFF2-40B4-BE49-F238E27FC236}">
                  <a16:creationId xmlns:a16="http://schemas.microsoft.com/office/drawing/2014/main" id="{7548036E-2464-6BAF-63AF-E6393F0C0033}"/>
                </a:ext>
              </a:extLst>
            </p:cNvPr>
            <p:cNvSpPr/>
            <p:nvPr/>
          </p:nvSpPr>
          <p:spPr>
            <a:xfrm>
              <a:off x="0" y="0"/>
              <a:ext cx="812800" cy="1064356"/>
            </a:xfrm>
            <a:custGeom>
              <a:avLst/>
              <a:gdLst/>
              <a:ahLst/>
              <a:cxnLst/>
              <a:rect l="l" t="t" r="r" b="b"/>
              <a:pathLst>
                <a:path w="812800" h="1064356">
                  <a:moveTo>
                    <a:pt x="0" y="0"/>
                  </a:moveTo>
                  <a:lnTo>
                    <a:pt x="812800" y="0"/>
                  </a:lnTo>
                  <a:lnTo>
                    <a:pt x="812800" y="1064356"/>
                  </a:lnTo>
                  <a:lnTo>
                    <a:pt x="0" y="1064356"/>
                  </a:lnTo>
                  <a:close/>
                </a:path>
              </a:pathLst>
            </a:custGeom>
            <a:blipFill>
              <a:blip r:embed="rId2"/>
              <a:stretch>
                <a:fillRect t="-4010" b="-4010"/>
              </a:stretch>
            </a:blipFill>
          </p:spPr>
        </p:sp>
      </p:grpSp>
      <p:sp>
        <p:nvSpPr>
          <p:cNvPr id="6" name="Tekstiruutu 5">
            <a:extLst>
              <a:ext uri="{FF2B5EF4-FFF2-40B4-BE49-F238E27FC236}">
                <a16:creationId xmlns:a16="http://schemas.microsoft.com/office/drawing/2014/main" id="{2EBFFA49-590B-4691-4C48-0CC4DAA345F9}"/>
              </a:ext>
            </a:extLst>
          </p:cNvPr>
          <p:cNvSpPr txBox="1"/>
          <p:nvPr/>
        </p:nvSpPr>
        <p:spPr>
          <a:xfrm>
            <a:off x="5264728" y="495300"/>
            <a:ext cx="13106400" cy="592470"/>
          </a:xfrm>
          <a:prstGeom prst="rect">
            <a:avLst/>
          </a:prstGeom>
          <a:noFill/>
        </p:spPr>
        <p:txBody>
          <a:bodyPr wrap="square" rtlCol="0">
            <a:spAutoFit/>
          </a:bodyPr>
          <a:lstStyle/>
          <a:p>
            <a:pPr marL="302259" lvl="1">
              <a:lnSpc>
                <a:spcPts val="3919"/>
              </a:lnSpc>
              <a:spcBef>
                <a:spcPct val="0"/>
              </a:spcBef>
            </a:pPr>
            <a:r>
              <a:rPr lang="en-US" sz="3600" dirty="0" err="1">
                <a:solidFill>
                  <a:srgbClr val="FFFFFF"/>
                </a:solidFill>
                <a:latin typeface="Georgia Pro"/>
                <a:ea typeface="Georgia Pro"/>
                <a:cs typeface="Georgia Pro"/>
                <a:sym typeface="Georgia Pro"/>
              </a:rPr>
              <a:t>Alueelliset</a:t>
            </a:r>
            <a:r>
              <a:rPr lang="en-US" sz="3600" dirty="0">
                <a:solidFill>
                  <a:srgbClr val="FFFFFF"/>
                </a:solidFill>
                <a:latin typeface="Georgia Pro"/>
                <a:ea typeface="Georgia Pro"/>
                <a:cs typeface="Georgia Pro"/>
                <a:sym typeface="Georgia Pro"/>
              </a:rPr>
              <a:t> </a:t>
            </a:r>
            <a:r>
              <a:rPr lang="en-US" sz="3600" dirty="0" err="1">
                <a:solidFill>
                  <a:srgbClr val="FFFFFF"/>
                </a:solidFill>
                <a:latin typeface="Georgia Pro"/>
                <a:ea typeface="Georgia Pro"/>
                <a:cs typeface="Georgia Pro"/>
                <a:sym typeface="Georgia Pro"/>
              </a:rPr>
              <a:t>mahdollisuudet</a:t>
            </a:r>
            <a:r>
              <a:rPr lang="en-US" sz="3600" dirty="0">
                <a:solidFill>
                  <a:srgbClr val="FFFFFF"/>
                </a:solidFill>
                <a:latin typeface="Georgia Pro"/>
                <a:ea typeface="Georgia Pro"/>
                <a:cs typeface="Georgia Pro"/>
                <a:sym typeface="Georgia Pro"/>
              </a:rPr>
              <a:t> ja </a:t>
            </a:r>
            <a:r>
              <a:rPr lang="en-US" sz="3600" dirty="0" err="1">
                <a:solidFill>
                  <a:srgbClr val="FFFFFF"/>
                </a:solidFill>
                <a:latin typeface="Georgia Pro"/>
                <a:ea typeface="Georgia Pro"/>
                <a:cs typeface="Georgia Pro"/>
                <a:sym typeface="Georgia Pro"/>
              </a:rPr>
              <a:t>oikean</a:t>
            </a:r>
            <a:r>
              <a:rPr lang="en-US" sz="3600" dirty="0">
                <a:solidFill>
                  <a:srgbClr val="FFFFFF"/>
                </a:solidFill>
                <a:latin typeface="Georgia Pro"/>
                <a:ea typeface="Georgia Pro"/>
                <a:cs typeface="Georgia Pro"/>
                <a:sym typeface="Georgia Pro"/>
              </a:rPr>
              <a:t> </a:t>
            </a:r>
            <a:r>
              <a:rPr lang="en-US" sz="3600" dirty="0" err="1">
                <a:solidFill>
                  <a:srgbClr val="FFFFFF"/>
                </a:solidFill>
                <a:latin typeface="Georgia Pro"/>
                <a:ea typeface="Georgia Pro"/>
                <a:cs typeface="Georgia Pro"/>
                <a:sym typeface="Georgia Pro"/>
              </a:rPr>
              <a:t>pelimuodon</a:t>
            </a:r>
            <a:r>
              <a:rPr lang="en-US" sz="3600" dirty="0">
                <a:solidFill>
                  <a:srgbClr val="FFFFFF"/>
                </a:solidFill>
                <a:latin typeface="Georgia Pro"/>
                <a:ea typeface="Georgia Pro"/>
                <a:cs typeface="Georgia Pro"/>
                <a:sym typeface="Georgia Pro"/>
              </a:rPr>
              <a:t> </a:t>
            </a:r>
            <a:r>
              <a:rPr lang="en-US" sz="3600" dirty="0" err="1">
                <a:solidFill>
                  <a:srgbClr val="FFFFFF"/>
                </a:solidFill>
                <a:latin typeface="Georgia Pro"/>
                <a:ea typeface="Georgia Pro"/>
                <a:cs typeface="Georgia Pro"/>
                <a:sym typeface="Georgia Pro"/>
              </a:rPr>
              <a:t>löytäminen</a:t>
            </a:r>
            <a:endParaRPr lang="en-US" sz="3600" dirty="0">
              <a:solidFill>
                <a:srgbClr val="FFFFFF"/>
              </a:solidFill>
              <a:latin typeface="Georgia Pro"/>
              <a:ea typeface="Georgia Pro"/>
              <a:cs typeface="Georgia Pro"/>
              <a:sym typeface="Georgia Pro"/>
            </a:endParaRPr>
          </a:p>
        </p:txBody>
      </p:sp>
      <p:sp>
        <p:nvSpPr>
          <p:cNvPr id="7" name="Tekstiruutu 6">
            <a:extLst>
              <a:ext uri="{FF2B5EF4-FFF2-40B4-BE49-F238E27FC236}">
                <a16:creationId xmlns:a16="http://schemas.microsoft.com/office/drawing/2014/main" id="{03E4E4B7-4111-5561-F910-F629C89CBC45}"/>
              </a:ext>
            </a:extLst>
          </p:cNvPr>
          <p:cNvSpPr txBox="1"/>
          <p:nvPr/>
        </p:nvSpPr>
        <p:spPr>
          <a:xfrm>
            <a:off x="5486399" y="2171700"/>
            <a:ext cx="12801600" cy="6986528"/>
          </a:xfrm>
          <a:prstGeom prst="rect">
            <a:avLst/>
          </a:prstGeom>
          <a:noFill/>
        </p:spPr>
        <p:txBody>
          <a:bodyPr wrap="square" rtlCol="0">
            <a:spAutoFit/>
          </a:bodyPr>
          <a:lstStyle/>
          <a:p>
            <a:pPr marL="457200" indent="-457200">
              <a:buFont typeface="Arial" panose="020B0604020202020204" pitchFamily="34" charset="0"/>
              <a:buChar char="•"/>
            </a:pPr>
            <a:r>
              <a:rPr lang="fi-FI" sz="3200" dirty="0">
                <a:solidFill>
                  <a:schemeClr val="bg1"/>
                </a:solidFill>
              </a:rPr>
              <a:t>Joustavuus ja mielekkään pelimuodon löytäminen keskeistä</a:t>
            </a:r>
          </a:p>
          <a:p>
            <a:pPr marL="914400" lvl="1" indent="-457200">
              <a:buFont typeface="Arial" panose="020B0604020202020204" pitchFamily="34" charset="0"/>
              <a:buChar char="•"/>
            </a:pPr>
            <a:r>
              <a:rPr lang="fi-FI" sz="3200" dirty="0">
                <a:solidFill>
                  <a:schemeClr val="bg1"/>
                </a:solidFill>
              </a:rPr>
              <a:t>Lasten pelaamisen kehittyminen</a:t>
            </a:r>
          </a:p>
          <a:p>
            <a:pPr marL="914400" lvl="1" indent="-457200">
              <a:buFont typeface="Arial" panose="020B0604020202020204" pitchFamily="34" charset="0"/>
              <a:buChar char="•"/>
            </a:pPr>
            <a:r>
              <a:rPr lang="fi-FI" sz="3200" dirty="0">
                <a:solidFill>
                  <a:schemeClr val="bg1"/>
                </a:solidFill>
              </a:rPr>
              <a:t>Lasten oppiminen ja sopiva haasteellisuus kehittymistä tukemaan</a:t>
            </a:r>
          </a:p>
          <a:p>
            <a:pPr marL="914400" lvl="1" indent="-457200">
              <a:buFont typeface="Arial" panose="020B0604020202020204" pitchFamily="34" charset="0"/>
              <a:buChar char="•"/>
            </a:pPr>
            <a:r>
              <a:rPr lang="fi-FI" sz="3200" dirty="0">
                <a:solidFill>
                  <a:schemeClr val="bg1"/>
                </a:solidFill>
              </a:rPr>
              <a:t>Esim. Tiikerisarjassa (triplapallo) syyskausi ja aluesarjassa (normi 3v3) kevätkausi</a:t>
            </a:r>
          </a:p>
          <a:p>
            <a:pPr marL="914400" lvl="1" indent="-457200">
              <a:buFont typeface="Arial" panose="020B0604020202020204" pitchFamily="34" charset="0"/>
              <a:buChar char="•"/>
            </a:pPr>
            <a:r>
              <a:rPr lang="fi-FI" sz="3200" dirty="0">
                <a:solidFill>
                  <a:schemeClr val="bg1"/>
                </a:solidFill>
              </a:rPr>
              <a:t>6v6 sarjat eri alueilla</a:t>
            </a:r>
          </a:p>
          <a:p>
            <a:pPr marL="914400" lvl="1" indent="-457200">
              <a:buFont typeface="Arial" panose="020B0604020202020204" pitchFamily="34" charset="0"/>
              <a:buChar char="•"/>
            </a:pPr>
            <a:endParaRPr lang="fi-FI" sz="3200" dirty="0">
              <a:solidFill>
                <a:schemeClr val="bg1"/>
              </a:solidFill>
            </a:endParaRPr>
          </a:p>
          <a:p>
            <a:pPr marL="914400" lvl="1" indent="-457200">
              <a:buFont typeface="Arial" panose="020B0604020202020204" pitchFamily="34" charset="0"/>
              <a:buChar char="•"/>
            </a:pPr>
            <a:endParaRPr lang="fi-FI" sz="3200" dirty="0">
              <a:solidFill>
                <a:schemeClr val="bg1"/>
              </a:solidFill>
            </a:endParaRPr>
          </a:p>
          <a:p>
            <a:pPr marL="457200" indent="-457200">
              <a:buFont typeface="Arial" panose="020B0604020202020204" pitchFamily="34" charset="0"/>
              <a:buChar char="•"/>
            </a:pPr>
            <a:r>
              <a:rPr lang="fi-FI" sz="3200" dirty="0">
                <a:solidFill>
                  <a:schemeClr val="bg1"/>
                </a:solidFill>
              </a:rPr>
              <a:t>Triplapallon pelin virtauksen ja rytmin säilyttäminen, vastuiden selkeys</a:t>
            </a:r>
          </a:p>
          <a:p>
            <a:pPr marL="914400" lvl="1" indent="-457200">
              <a:buFont typeface="Arial" panose="020B0604020202020204" pitchFamily="34" charset="0"/>
              <a:buChar char="•"/>
            </a:pPr>
            <a:r>
              <a:rPr lang="fi-FI" sz="3200" dirty="0">
                <a:solidFill>
                  <a:schemeClr val="bg1"/>
                </a:solidFill>
              </a:rPr>
              <a:t>Kuka heittää pallon: valmentaja, apuvalmentaja, vanhempi, pelaaja, pelin ohjaaja/tuomari?</a:t>
            </a:r>
          </a:p>
          <a:p>
            <a:pPr marL="914400" lvl="1" indent="-457200">
              <a:buFont typeface="Arial" panose="020B0604020202020204" pitchFamily="34" charset="0"/>
              <a:buChar char="•"/>
            </a:pPr>
            <a:r>
              <a:rPr lang="fi-FI" sz="3200" dirty="0">
                <a:solidFill>
                  <a:schemeClr val="bg1"/>
                </a:solidFill>
              </a:rPr>
              <a:t>Alakauttaheitto vai yläkierrelyönti? – Mihin sinun joukkue kykenee ja millaista haastetta se tarvitsee? Ilman, että pelin kulku tai rytmi kärsii </a:t>
            </a:r>
          </a:p>
          <a:p>
            <a:pPr marL="914400" lvl="1" indent="-457200">
              <a:buFont typeface="Arial" panose="020B0604020202020204" pitchFamily="34" charset="0"/>
              <a:buChar char="•"/>
            </a:pPr>
            <a:endParaRPr lang="fi-FI" sz="3200" dirty="0">
              <a:solidFill>
                <a:schemeClr val="bg1"/>
              </a:solidFill>
            </a:endParaRPr>
          </a:p>
        </p:txBody>
      </p:sp>
    </p:spTree>
    <p:extLst>
      <p:ext uri="{BB962C8B-B14F-4D97-AF65-F5344CB8AC3E}">
        <p14:creationId xmlns:p14="http://schemas.microsoft.com/office/powerpoint/2010/main" val="378686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838200" y="1270924"/>
            <a:ext cx="17983200" cy="9957469"/>
          </a:xfrm>
          <a:prstGeom prst="rect">
            <a:avLst/>
          </a:prstGeom>
        </p:spPr>
        <p:txBody>
          <a:bodyPr wrap="square" lIns="0" tIns="0" rIns="0" bIns="0" rtlCol="0" anchor="t">
            <a:spAutoFit/>
          </a:bodyPr>
          <a:lstStyle/>
          <a:p>
            <a:pPr marL="1337310" lvl="2" indent="-445770" algn="l">
              <a:lnSpc>
                <a:spcPts val="3888"/>
              </a:lnSpc>
            </a:pPr>
            <a:endParaRPr lang="en-US" sz="3600" dirty="0">
              <a:solidFill>
                <a:srgbClr val="FFFFFF"/>
              </a:solidFill>
              <a:latin typeface="Georgia Pro"/>
              <a:ea typeface="Georgia Pro"/>
              <a:cs typeface="Georgia Pro"/>
              <a:sym typeface="Georgia Pro"/>
            </a:endParaRPr>
          </a:p>
          <a:p>
            <a:pPr algn="just">
              <a:lnSpc>
                <a:spcPts val="3888"/>
              </a:lnSpc>
            </a:pPr>
            <a:r>
              <a:rPr lang="en-US" sz="3600" b="1" dirty="0" err="1">
                <a:solidFill>
                  <a:srgbClr val="FFFFFF"/>
                </a:solidFill>
                <a:latin typeface="Georgia Pro Bold"/>
                <a:ea typeface="Georgia Pro Bold"/>
                <a:cs typeface="Georgia Pro Bold"/>
                <a:sym typeface="Georgia Pro Bold"/>
              </a:rPr>
              <a:t>Syyskuu</a:t>
            </a:r>
            <a:r>
              <a:rPr lang="en-US" sz="3600" b="1" dirty="0">
                <a:solidFill>
                  <a:srgbClr val="FFFFFF"/>
                </a:solidFill>
                <a:latin typeface="Georgia Pro Bold"/>
                <a:ea typeface="Georgia Pro Bold"/>
                <a:cs typeface="Georgia Pro Bold"/>
                <a:sym typeface="Georgia Pro Bold"/>
              </a:rPr>
              <a:t> – </a:t>
            </a:r>
            <a:r>
              <a:rPr lang="en-US" sz="3600" b="1" dirty="0" err="1">
                <a:solidFill>
                  <a:srgbClr val="FFFFFF"/>
                </a:solidFill>
                <a:latin typeface="Georgia Pro Bold"/>
                <a:ea typeface="Georgia Pro Bold"/>
                <a:cs typeface="Georgia Pro Bold"/>
                <a:sym typeface="Georgia Pro Bold"/>
              </a:rPr>
              <a:t>Joulukuu</a:t>
            </a:r>
            <a:endParaRPr lang="en-US" sz="3600" b="1" dirty="0">
              <a:solidFill>
                <a:srgbClr val="FFFFFF"/>
              </a:solidFill>
              <a:latin typeface="Georgia Pro Bold"/>
              <a:ea typeface="Georgia Pro Bold"/>
              <a:cs typeface="Georgia Pro Bold"/>
              <a:sym typeface="Georgia Pro Bold"/>
            </a:endParaRPr>
          </a:p>
          <a:p>
            <a:pPr algn="just">
              <a:lnSpc>
                <a:spcPts val="3888"/>
              </a:lnSpc>
            </a:pPr>
            <a:endParaRPr lang="en-US" sz="3600" b="1" dirty="0">
              <a:solidFill>
                <a:srgbClr val="FFFFFF"/>
              </a:solidFill>
              <a:latin typeface="Georgia Pro Bold"/>
              <a:ea typeface="Georgia Pro Bold"/>
              <a:cs typeface="Georgia Pro Bold"/>
              <a:sym typeface="Georgia Pro Bold"/>
            </a:endParaRPr>
          </a:p>
          <a:p>
            <a:pPr marL="651510" lvl="1" indent="-325755">
              <a:lnSpc>
                <a:spcPts val="3888"/>
              </a:lnSpc>
              <a:buFont typeface="Arial"/>
              <a:buChar char="•"/>
            </a:pPr>
            <a:r>
              <a:rPr lang="en-US" sz="3600" dirty="0" err="1">
                <a:solidFill>
                  <a:srgbClr val="FFFFFF"/>
                </a:solidFill>
                <a:latin typeface="Georgia Pro"/>
                <a:ea typeface="Georgia Pro"/>
                <a:cs typeface="Georgia Pro"/>
                <a:sym typeface="Georgia Pro"/>
              </a:rPr>
              <a:t>Sarjapalaveri</a:t>
            </a:r>
            <a:r>
              <a:rPr lang="en-US" sz="3600" dirty="0">
                <a:solidFill>
                  <a:srgbClr val="FFFFFF"/>
                </a:solidFill>
                <a:latin typeface="Georgia Pro"/>
                <a:ea typeface="Georgia Pro"/>
                <a:cs typeface="Georgia Pro"/>
                <a:sym typeface="Georgia Pro"/>
              </a:rPr>
              <a:t> mini-</a:t>
            </a:r>
            <a:r>
              <a:rPr lang="en-US" sz="3600" dirty="0" err="1">
                <a:solidFill>
                  <a:srgbClr val="FFFFFF"/>
                </a:solidFill>
                <a:latin typeface="Georgia Pro"/>
                <a:ea typeface="Georgia Pro"/>
                <a:cs typeface="Georgia Pro"/>
                <a:sym typeface="Georgia Pro"/>
              </a:rPr>
              <a:t>ikäisten</a:t>
            </a:r>
            <a:r>
              <a:rPr lang="en-US" sz="3600" dirty="0">
                <a:solidFill>
                  <a:srgbClr val="FFFFFF"/>
                </a:solidFill>
                <a:latin typeface="Georgia Pro"/>
                <a:ea typeface="Georgia Pro"/>
                <a:cs typeface="Georgia Pro"/>
                <a:sym typeface="Georgia Pro"/>
              </a:rPr>
              <a:t> </a:t>
            </a:r>
            <a:r>
              <a:rPr lang="en-US" sz="3600" dirty="0" err="1">
                <a:solidFill>
                  <a:srgbClr val="FFFFFF"/>
                </a:solidFill>
                <a:latin typeface="Georgia Pro"/>
                <a:ea typeface="Georgia Pro"/>
                <a:cs typeface="Georgia Pro"/>
                <a:sym typeface="Georgia Pro"/>
              </a:rPr>
              <a:t>valmentajille</a:t>
            </a:r>
            <a:r>
              <a:rPr lang="en-US" sz="3600" dirty="0">
                <a:solidFill>
                  <a:srgbClr val="FFFFFF"/>
                </a:solidFill>
                <a:latin typeface="Georgia Pro"/>
                <a:ea typeface="Georgia Pro"/>
                <a:cs typeface="Georgia Pro"/>
                <a:sym typeface="Georgia Pro"/>
              </a:rPr>
              <a:t> ja </a:t>
            </a:r>
            <a:r>
              <a:rPr lang="en-US" sz="3600" dirty="0" err="1">
                <a:solidFill>
                  <a:srgbClr val="FFFFFF"/>
                </a:solidFill>
                <a:latin typeface="Georgia Pro"/>
                <a:ea typeface="Georgia Pro"/>
                <a:cs typeface="Georgia Pro"/>
                <a:sym typeface="Georgia Pro"/>
              </a:rPr>
              <a:t>seuroille</a:t>
            </a:r>
            <a:r>
              <a:rPr lang="en-US" sz="3600" dirty="0">
                <a:solidFill>
                  <a:srgbClr val="FFFFFF"/>
                </a:solidFill>
                <a:latin typeface="Georgia Pro"/>
                <a:ea typeface="Georgia Pro"/>
                <a:cs typeface="Georgia Pro"/>
                <a:sym typeface="Georgia Pro"/>
              </a:rPr>
              <a:t> (17.9.)</a:t>
            </a:r>
          </a:p>
          <a:p>
            <a:pPr marL="1463040" lvl="2" indent="-571500">
              <a:lnSpc>
                <a:spcPts val="3888"/>
              </a:lnSpc>
              <a:buFont typeface="Arial" panose="020B0604020202020204" pitchFamily="34" charset="0"/>
              <a:buChar char="•"/>
            </a:pPr>
            <a:r>
              <a:rPr lang="en-US" sz="3200" dirty="0" err="1">
                <a:solidFill>
                  <a:srgbClr val="FFFFFF"/>
                </a:solidFill>
                <a:latin typeface="Georgia Pro"/>
                <a:ea typeface="Georgia Pro"/>
                <a:cs typeface="Georgia Pro"/>
                <a:sym typeface="Georgia Pro"/>
              </a:rPr>
              <a:t>Kertaus</a:t>
            </a:r>
            <a:r>
              <a:rPr lang="en-US" sz="3200" dirty="0">
                <a:solidFill>
                  <a:srgbClr val="FFFFFF"/>
                </a:solidFill>
                <a:latin typeface="Georgia Pro"/>
                <a:ea typeface="Georgia Pro"/>
                <a:cs typeface="Georgia Pro"/>
                <a:sym typeface="Georgia Pro"/>
              </a:rPr>
              <a:t> </a:t>
            </a:r>
            <a:r>
              <a:rPr lang="en-US" sz="3200" dirty="0" err="1">
                <a:solidFill>
                  <a:srgbClr val="FFFFFF"/>
                </a:solidFill>
                <a:latin typeface="Georgia Pro"/>
                <a:ea typeface="Georgia Pro"/>
                <a:cs typeface="Georgia Pro"/>
                <a:sym typeface="Georgia Pro"/>
              </a:rPr>
              <a:t>sarjajärjestelmistä</a:t>
            </a:r>
            <a:r>
              <a:rPr lang="en-US" sz="3200" dirty="0">
                <a:solidFill>
                  <a:srgbClr val="FFFFFF"/>
                </a:solidFill>
                <a:latin typeface="Georgia Pro"/>
                <a:ea typeface="Georgia Pro"/>
                <a:cs typeface="Georgia Pro"/>
                <a:sym typeface="Georgia Pro"/>
              </a:rPr>
              <a:t> ja </a:t>
            </a:r>
            <a:r>
              <a:rPr lang="en-US" sz="3200" dirty="0" err="1">
                <a:solidFill>
                  <a:srgbClr val="FFFFFF"/>
                </a:solidFill>
                <a:latin typeface="Georgia Pro"/>
                <a:ea typeface="Georgia Pro"/>
                <a:cs typeface="Georgia Pro"/>
                <a:sym typeface="Georgia Pro"/>
              </a:rPr>
              <a:t>säännöistä</a:t>
            </a:r>
            <a:endParaRPr lang="en-US" sz="3200" dirty="0">
              <a:solidFill>
                <a:srgbClr val="FFFFFF"/>
              </a:solidFill>
              <a:latin typeface="Georgia Pro"/>
              <a:ea typeface="Georgia Pro"/>
              <a:cs typeface="Georgia Pro"/>
              <a:sym typeface="Georgia Pro"/>
            </a:endParaRPr>
          </a:p>
          <a:p>
            <a:pPr marL="891540" lvl="2">
              <a:lnSpc>
                <a:spcPts val="3888"/>
              </a:lnSpc>
            </a:pPr>
            <a:endParaRPr lang="en-US" sz="3200" dirty="0">
              <a:solidFill>
                <a:srgbClr val="FFFFFF"/>
              </a:solidFill>
              <a:latin typeface="Georgia Pro"/>
              <a:ea typeface="Georgia Pro"/>
              <a:cs typeface="Georgia Pro"/>
              <a:sym typeface="Georgia Pro"/>
            </a:endParaRPr>
          </a:p>
          <a:p>
            <a:pPr marL="1005840" lvl="1" indent="-571500">
              <a:lnSpc>
                <a:spcPts val="3888"/>
              </a:lnSpc>
              <a:buFont typeface="Arial" panose="020B0604020202020204" pitchFamily="34" charset="0"/>
              <a:buChar char="•"/>
            </a:pPr>
            <a:r>
              <a:rPr lang="en-US" sz="3600" dirty="0" err="1">
                <a:solidFill>
                  <a:srgbClr val="FFFFFF"/>
                </a:solidFill>
                <a:latin typeface="Georgia Pro"/>
                <a:ea typeface="Georgia Pro"/>
                <a:cs typeface="Georgia Pro"/>
                <a:sym typeface="Georgia Pro"/>
              </a:rPr>
              <a:t>Sääntöpäivitystä</a:t>
            </a:r>
            <a:r>
              <a:rPr lang="en-US" sz="3600" dirty="0">
                <a:solidFill>
                  <a:srgbClr val="FFFFFF"/>
                </a:solidFill>
                <a:latin typeface="Georgia Pro"/>
                <a:ea typeface="Georgia Pro"/>
                <a:cs typeface="Georgia Pro"/>
                <a:sym typeface="Georgia Pro"/>
              </a:rPr>
              <a:t> </a:t>
            </a:r>
            <a:r>
              <a:rPr lang="en-US" sz="3600" dirty="0" err="1">
                <a:solidFill>
                  <a:srgbClr val="FFFFFF"/>
                </a:solidFill>
                <a:latin typeface="Georgia Pro"/>
                <a:ea typeface="Georgia Pro"/>
                <a:cs typeface="Georgia Pro"/>
                <a:sym typeface="Georgia Pro"/>
              </a:rPr>
              <a:t>alueiden</a:t>
            </a:r>
            <a:r>
              <a:rPr lang="en-US" sz="3600" dirty="0">
                <a:solidFill>
                  <a:srgbClr val="FFFFFF"/>
                </a:solidFill>
                <a:latin typeface="Georgia Pro"/>
                <a:ea typeface="Georgia Pro"/>
                <a:cs typeface="Georgia Pro"/>
                <a:sym typeface="Georgia Pro"/>
              </a:rPr>
              <a:t> </a:t>
            </a:r>
            <a:r>
              <a:rPr lang="en-US" sz="3600" dirty="0" err="1">
                <a:solidFill>
                  <a:srgbClr val="FFFFFF"/>
                </a:solidFill>
                <a:latin typeface="Georgia Pro"/>
                <a:ea typeface="Georgia Pro"/>
                <a:cs typeface="Georgia Pro"/>
                <a:sym typeface="Georgia Pro"/>
              </a:rPr>
              <a:t>tuomarikouluttajille</a:t>
            </a:r>
            <a:r>
              <a:rPr lang="en-US" sz="3600" dirty="0">
                <a:solidFill>
                  <a:srgbClr val="FFFFFF"/>
                </a:solidFill>
                <a:latin typeface="Georgia Pro"/>
                <a:ea typeface="Georgia Pro"/>
                <a:cs typeface="Georgia Pro"/>
                <a:sym typeface="Georgia Pro"/>
              </a:rPr>
              <a:t> (</a:t>
            </a:r>
            <a:r>
              <a:rPr lang="en-US" sz="3600" dirty="0" err="1">
                <a:solidFill>
                  <a:srgbClr val="FFFFFF"/>
                </a:solidFill>
                <a:latin typeface="Georgia Pro"/>
                <a:ea typeface="Georgia Pro"/>
                <a:cs typeface="Georgia Pro"/>
                <a:sym typeface="Georgia Pro"/>
              </a:rPr>
              <a:t>syyskuu</a:t>
            </a:r>
            <a:r>
              <a:rPr lang="en-US" sz="3600" dirty="0">
                <a:solidFill>
                  <a:srgbClr val="FFFFFF"/>
                </a:solidFill>
                <a:latin typeface="Georgia Pro"/>
                <a:ea typeface="Georgia Pro"/>
                <a:cs typeface="Georgia Pro"/>
                <a:sym typeface="Georgia Pro"/>
              </a:rPr>
              <a:t>)</a:t>
            </a:r>
          </a:p>
          <a:p>
            <a:pPr marL="434340" lvl="1">
              <a:lnSpc>
                <a:spcPts val="3888"/>
              </a:lnSpc>
            </a:pPr>
            <a:endParaRPr lang="en-US" sz="3600" dirty="0">
              <a:solidFill>
                <a:srgbClr val="FFFFFF"/>
              </a:solidFill>
              <a:latin typeface="Georgia Pro"/>
              <a:ea typeface="Georgia Pro"/>
              <a:cs typeface="Georgia Pro"/>
              <a:sym typeface="Georgia Pro"/>
            </a:endParaRPr>
          </a:p>
          <a:p>
            <a:pPr marL="651510" lvl="1" indent="-325755" algn="l">
              <a:lnSpc>
                <a:spcPts val="3888"/>
              </a:lnSpc>
              <a:buFont typeface="Arial"/>
              <a:buChar char="•"/>
            </a:pPr>
            <a:r>
              <a:rPr lang="en-US" sz="3600" dirty="0" err="1">
                <a:solidFill>
                  <a:srgbClr val="FFFFFF"/>
                </a:solidFill>
                <a:latin typeface="Georgia Pro"/>
                <a:ea typeface="Georgia Pro"/>
                <a:cs typeface="Georgia Pro"/>
                <a:sym typeface="Georgia Pro"/>
              </a:rPr>
              <a:t>Materiaalia</a:t>
            </a:r>
            <a:r>
              <a:rPr lang="en-US" sz="3600" dirty="0">
                <a:solidFill>
                  <a:srgbClr val="FFFFFF"/>
                </a:solidFill>
                <a:latin typeface="Georgia Pro"/>
                <a:ea typeface="Georgia Pro"/>
                <a:cs typeface="Georgia Pro"/>
                <a:sym typeface="Georgia Pro"/>
              </a:rPr>
              <a:t> </a:t>
            </a:r>
            <a:r>
              <a:rPr lang="en-US" sz="3600" dirty="0" err="1">
                <a:solidFill>
                  <a:srgbClr val="FFFFFF"/>
                </a:solidFill>
                <a:latin typeface="Georgia Pro"/>
                <a:ea typeface="Georgia Pro"/>
                <a:cs typeface="Georgia Pro"/>
                <a:sym typeface="Georgia Pro"/>
              </a:rPr>
              <a:t>lapsuusvaiheen</a:t>
            </a:r>
            <a:r>
              <a:rPr lang="en-US" sz="3600" dirty="0">
                <a:solidFill>
                  <a:srgbClr val="FFFFFF"/>
                </a:solidFill>
                <a:latin typeface="Georgia Pro"/>
                <a:ea typeface="Georgia Pro"/>
                <a:cs typeface="Georgia Pro"/>
                <a:sym typeface="Georgia Pro"/>
              </a:rPr>
              <a:t> (U9-U13) </a:t>
            </a:r>
            <a:r>
              <a:rPr lang="en-US" sz="3600" dirty="0" err="1">
                <a:solidFill>
                  <a:srgbClr val="FFFFFF"/>
                </a:solidFill>
                <a:latin typeface="Georgia Pro"/>
                <a:ea typeface="Georgia Pro"/>
                <a:cs typeface="Georgia Pro"/>
                <a:sym typeface="Georgia Pro"/>
              </a:rPr>
              <a:t>pelaamisen</a:t>
            </a:r>
            <a:r>
              <a:rPr lang="en-US" sz="3600" dirty="0">
                <a:solidFill>
                  <a:srgbClr val="FFFFFF"/>
                </a:solidFill>
                <a:latin typeface="Georgia Pro"/>
                <a:ea typeface="Georgia Pro"/>
                <a:cs typeface="Georgia Pro"/>
                <a:sym typeface="Georgia Pro"/>
              </a:rPr>
              <a:t> </a:t>
            </a:r>
            <a:r>
              <a:rPr lang="en-US" sz="3600" dirty="0" err="1">
                <a:solidFill>
                  <a:srgbClr val="FFFFFF"/>
                </a:solidFill>
                <a:latin typeface="Georgia Pro"/>
                <a:ea typeface="Georgia Pro"/>
                <a:cs typeface="Georgia Pro"/>
                <a:sym typeface="Georgia Pro"/>
              </a:rPr>
              <a:t>kehittämiseen</a:t>
            </a:r>
            <a:r>
              <a:rPr lang="en-US" sz="3600" dirty="0">
                <a:solidFill>
                  <a:srgbClr val="FFFFFF"/>
                </a:solidFill>
                <a:latin typeface="Georgia Pro"/>
                <a:ea typeface="Georgia Pro"/>
                <a:cs typeface="Georgia Pro"/>
                <a:sym typeface="Georgia Pro"/>
              </a:rPr>
              <a:t> – </a:t>
            </a:r>
            <a:r>
              <a:rPr lang="en-US" sz="3600" dirty="0" err="1">
                <a:solidFill>
                  <a:srgbClr val="FFFFFF"/>
                </a:solidFill>
                <a:latin typeface="Georgia Pro"/>
                <a:ea typeface="Georgia Pro"/>
                <a:cs typeface="Georgia Pro"/>
                <a:sym typeface="Georgia Pro"/>
              </a:rPr>
              <a:t>loka-joulukuu</a:t>
            </a:r>
            <a:endParaRPr lang="en-US" sz="3600" dirty="0">
              <a:solidFill>
                <a:srgbClr val="FFFFFF"/>
              </a:solidFill>
              <a:latin typeface="Georgia Pro"/>
              <a:ea typeface="Georgia Pro"/>
              <a:cs typeface="Georgia Pro"/>
              <a:sym typeface="Georgia Pro"/>
            </a:endParaRPr>
          </a:p>
          <a:p>
            <a:pPr marL="1108710" lvl="2" indent="-325755">
              <a:lnSpc>
                <a:spcPts val="3888"/>
              </a:lnSpc>
              <a:buFont typeface="Arial"/>
              <a:buChar char="•"/>
            </a:pPr>
            <a:r>
              <a:rPr lang="en-US" sz="3200" dirty="0" err="1">
                <a:solidFill>
                  <a:srgbClr val="FFFFFF"/>
                </a:solidFill>
                <a:latin typeface="Georgia Pro"/>
                <a:ea typeface="Georgia Pro"/>
                <a:cs typeface="Georgia Pro"/>
                <a:sym typeface="Georgia Pro"/>
              </a:rPr>
              <a:t>Materiaali</a:t>
            </a:r>
            <a:r>
              <a:rPr lang="en-US" sz="3200" dirty="0">
                <a:solidFill>
                  <a:srgbClr val="FFFFFF"/>
                </a:solidFill>
                <a:latin typeface="Georgia Pro"/>
                <a:ea typeface="Georgia Pro"/>
                <a:cs typeface="Georgia Pro"/>
                <a:sym typeface="Georgia Pro"/>
              </a:rPr>
              <a:t> </a:t>
            </a:r>
            <a:r>
              <a:rPr lang="en-US" sz="3200" dirty="0" err="1">
                <a:solidFill>
                  <a:srgbClr val="FFFFFF"/>
                </a:solidFill>
                <a:latin typeface="Georgia Pro"/>
                <a:ea typeface="Georgia Pro"/>
                <a:cs typeface="Georgia Pro"/>
                <a:sym typeface="Georgia Pro"/>
              </a:rPr>
              <a:t>kootusti</a:t>
            </a:r>
            <a:r>
              <a:rPr lang="en-US" sz="3200" dirty="0">
                <a:solidFill>
                  <a:srgbClr val="FFFFFF"/>
                </a:solidFill>
                <a:latin typeface="Georgia Pro"/>
                <a:ea typeface="Georgia Pro"/>
                <a:cs typeface="Georgia Pro"/>
                <a:sym typeface="Georgia Pro"/>
              </a:rPr>
              <a:t> </a:t>
            </a:r>
            <a:r>
              <a:rPr lang="en-US" sz="3200" dirty="0" err="1">
                <a:solidFill>
                  <a:srgbClr val="FFFFFF"/>
                </a:solidFill>
                <a:latin typeface="Georgia Pro"/>
                <a:ea typeface="Georgia Pro"/>
                <a:cs typeface="Georgia Pro"/>
                <a:sym typeface="Georgia Pro"/>
              </a:rPr>
              <a:t>lentopalloliiton</a:t>
            </a:r>
            <a:r>
              <a:rPr lang="en-US" sz="3200" dirty="0">
                <a:solidFill>
                  <a:srgbClr val="FFFFFF"/>
                </a:solidFill>
                <a:latin typeface="Georgia Pro"/>
                <a:ea typeface="Georgia Pro"/>
                <a:cs typeface="Georgia Pro"/>
                <a:sym typeface="Georgia Pro"/>
              </a:rPr>
              <a:t> </a:t>
            </a:r>
            <a:r>
              <a:rPr lang="en-US" sz="3200" u="sng" dirty="0" err="1">
                <a:solidFill>
                  <a:srgbClr val="FFFFFF"/>
                </a:solidFill>
                <a:latin typeface="Georgia Pro"/>
                <a:ea typeface="Georgia Pro"/>
                <a:cs typeface="Georgia Pro"/>
                <a:sym typeface="Georgia Pro"/>
              </a:rPr>
              <a:t>valmennus-sivulle</a:t>
            </a:r>
            <a:r>
              <a:rPr lang="en-US" sz="3200" dirty="0">
                <a:solidFill>
                  <a:srgbClr val="FFFFFF"/>
                </a:solidFill>
                <a:latin typeface="Georgia Pro"/>
                <a:ea typeface="Georgia Pro"/>
                <a:cs typeface="Georgia Pro"/>
                <a:sym typeface="Georgia Pro"/>
              </a:rPr>
              <a:t> </a:t>
            </a:r>
            <a:r>
              <a:rPr lang="en-US" sz="3200" dirty="0">
                <a:solidFill>
                  <a:srgbClr val="FFC000"/>
                </a:solidFill>
                <a:latin typeface="Georgia Pro"/>
                <a:ea typeface="Georgia Pro"/>
                <a:cs typeface="Georgia Pro"/>
                <a:sym typeface="Georgia Pro"/>
              </a:rPr>
              <a:t>(</a:t>
            </a:r>
            <a:r>
              <a:rPr lang="en-US" sz="3200" dirty="0">
                <a:solidFill>
                  <a:srgbClr val="FFC000"/>
                </a:solidFill>
                <a:latin typeface="Georgia Pro"/>
                <a:ea typeface="Georgia Pro"/>
                <a:cs typeface="Georgia Pro"/>
                <a:sym typeface="Georgia Pro"/>
                <a:hlinkClick r:id="rId4">
                  <a:extLst>
                    <a:ext uri="{A12FA001-AC4F-418D-AE19-62706E023703}">
                      <ahyp:hlinkClr xmlns:ahyp="http://schemas.microsoft.com/office/drawing/2018/hyperlinkcolor" val="tx"/>
                    </a:ext>
                  </a:extLst>
                </a:hlinkClick>
              </a:rPr>
              <a:t>https://www.lentopallo.fi/valmennus/mini-ikaisten-valmennus/</a:t>
            </a:r>
            <a:r>
              <a:rPr lang="en-US" sz="3200" dirty="0">
                <a:solidFill>
                  <a:srgbClr val="FFC000"/>
                </a:solidFill>
                <a:latin typeface="Georgia Pro"/>
                <a:ea typeface="Georgia Pro"/>
                <a:cs typeface="Georgia Pro"/>
                <a:sym typeface="Georgia Pro"/>
              </a:rPr>
              <a:t>)</a:t>
            </a:r>
          </a:p>
          <a:p>
            <a:pPr marL="782955" lvl="2" algn="ctr">
              <a:lnSpc>
                <a:spcPts val="3888"/>
              </a:lnSpc>
            </a:pPr>
            <a:r>
              <a:rPr lang="en-US" sz="3200" dirty="0">
                <a:solidFill>
                  <a:srgbClr val="FFFFFF"/>
                </a:solidFill>
                <a:latin typeface="Georgia Pro"/>
                <a:ea typeface="Georgia Pro"/>
                <a:cs typeface="Georgia Pro"/>
                <a:sym typeface="Georgia Pro"/>
              </a:rPr>
              <a:t>ja </a:t>
            </a:r>
          </a:p>
          <a:p>
            <a:pPr marL="782955" lvl="2">
              <a:lnSpc>
                <a:spcPts val="3888"/>
              </a:lnSpc>
            </a:pPr>
            <a:r>
              <a:rPr lang="en-US" sz="3200" dirty="0" err="1">
                <a:solidFill>
                  <a:srgbClr val="FFFFFF"/>
                </a:solidFill>
                <a:latin typeface="Georgia Pro"/>
                <a:ea typeface="Georgia Pro"/>
                <a:cs typeface="Georgia Pro"/>
                <a:sym typeface="Georgia Pro"/>
              </a:rPr>
              <a:t>lentopalloliiton</a:t>
            </a:r>
            <a:r>
              <a:rPr lang="en-US" sz="3200" dirty="0">
                <a:solidFill>
                  <a:srgbClr val="FFFFFF"/>
                </a:solidFill>
                <a:latin typeface="Georgia Pro"/>
                <a:ea typeface="Georgia Pro"/>
                <a:cs typeface="Georgia Pro"/>
                <a:sym typeface="Georgia Pro"/>
              </a:rPr>
              <a:t> </a:t>
            </a:r>
            <a:r>
              <a:rPr lang="en-US" sz="3200" dirty="0" err="1">
                <a:solidFill>
                  <a:srgbClr val="FFFFFF"/>
                </a:solidFill>
                <a:latin typeface="Georgia Pro"/>
                <a:ea typeface="Georgia Pro"/>
                <a:cs typeface="Georgia Pro"/>
                <a:sym typeface="Georgia Pro"/>
              </a:rPr>
              <a:t>Youtube-kanavalle</a:t>
            </a:r>
            <a:r>
              <a:rPr lang="en-US" sz="3200" dirty="0">
                <a:solidFill>
                  <a:srgbClr val="FFFFFF"/>
                </a:solidFill>
                <a:latin typeface="Georgia Pro"/>
                <a:ea typeface="Georgia Pro"/>
                <a:cs typeface="Georgia Pro"/>
                <a:sym typeface="Georgia Pro"/>
              </a:rPr>
              <a:t>: </a:t>
            </a:r>
            <a:r>
              <a:rPr lang="en-US" sz="3200" dirty="0">
                <a:solidFill>
                  <a:srgbClr val="FFC000"/>
                </a:solidFill>
                <a:latin typeface="Georgia Pro"/>
                <a:ea typeface="Georgia Pro"/>
                <a:cs typeface="Georgia Pro"/>
                <a:sym typeface="Georgia Pro"/>
                <a:hlinkClick r:id="rId5">
                  <a:extLst>
                    <a:ext uri="{A12FA001-AC4F-418D-AE19-62706E023703}">
                      <ahyp:hlinkClr xmlns:ahyp="http://schemas.microsoft.com/office/drawing/2018/hyperlinkcolor" val="tx"/>
                    </a:ext>
                  </a:extLst>
                </a:hlinkClick>
              </a:rPr>
              <a:t>https://www.youtube.com/@suomenlentopallo</a:t>
            </a:r>
            <a:r>
              <a:rPr lang="en-US" sz="3200" dirty="0">
                <a:solidFill>
                  <a:srgbClr val="FFC000"/>
                </a:solidFill>
                <a:latin typeface="Georgia Pro"/>
                <a:ea typeface="Georgia Pro"/>
                <a:cs typeface="Georgia Pro"/>
                <a:sym typeface="Georgia Pro"/>
              </a:rPr>
              <a:t> </a:t>
            </a:r>
          </a:p>
          <a:p>
            <a:pPr marL="651510" lvl="1" indent="-325755" algn="l">
              <a:lnSpc>
                <a:spcPts val="3888"/>
              </a:lnSpc>
              <a:buFont typeface="Arial"/>
              <a:buChar char="•"/>
            </a:pPr>
            <a:endParaRPr lang="en-US" sz="3600" dirty="0">
              <a:solidFill>
                <a:srgbClr val="FFFFFF"/>
              </a:solidFill>
              <a:latin typeface="Georgia Pro"/>
              <a:ea typeface="Georgia Pro"/>
              <a:cs typeface="Georgia Pro"/>
              <a:sym typeface="Georgia Pro"/>
            </a:endParaRPr>
          </a:p>
          <a:p>
            <a:pPr marL="651510" lvl="1" indent="-325755" algn="l">
              <a:lnSpc>
                <a:spcPts val="3888"/>
              </a:lnSpc>
              <a:buFont typeface="Arial"/>
              <a:buChar char="•"/>
            </a:pPr>
            <a:r>
              <a:rPr lang="en-US" sz="3600" dirty="0" err="1">
                <a:solidFill>
                  <a:srgbClr val="FFFFFF"/>
                </a:solidFill>
                <a:latin typeface="Georgia Pro"/>
                <a:ea typeface="Georgia Pro"/>
                <a:cs typeface="Georgia Pro"/>
                <a:sym typeface="Georgia Pro"/>
              </a:rPr>
              <a:t>Seuranta</a:t>
            </a:r>
            <a:r>
              <a:rPr lang="en-US" sz="3600" dirty="0">
                <a:solidFill>
                  <a:srgbClr val="FFFFFF"/>
                </a:solidFill>
                <a:latin typeface="Georgia Pro"/>
                <a:ea typeface="Georgia Pro"/>
                <a:cs typeface="Georgia Pro"/>
                <a:sym typeface="Georgia Pro"/>
              </a:rPr>
              <a:t> ja </a:t>
            </a:r>
            <a:r>
              <a:rPr lang="en-US" sz="3600" dirty="0" err="1">
                <a:solidFill>
                  <a:srgbClr val="FFFFFF"/>
                </a:solidFill>
                <a:latin typeface="Georgia Pro"/>
                <a:ea typeface="Georgia Pro"/>
                <a:cs typeface="Georgia Pro"/>
                <a:sym typeface="Georgia Pro"/>
              </a:rPr>
              <a:t>palaute</a:t>
            </a:r>
            <a:endParaRPr lang="en-US" sz="3600" dirty="0">
              <a:solidFill>
                <a:srgbClr val="FFFFFF"/>
              </a:solidFill>
              <a:latin typeface="Georgia Pro"/>
              <a:ea typeface="Georgia Pro"/>
              <a:cs typeface="Georgia Pro"/>
              <a:sym typeface="Georgia Pro"/>
            </a:endParaRPr>
          </a:p>
          <a:p>
            <a:pPr marL="1240154" lvl="2" indent="-457200" algn="l">
              <a:lnSpc>
                <a:spcPts val="2916"/>
              </a:lnSpc>
              <a:buFont typeface="Arial" panose="020B0604020202020204" pitchFamily="34" charset="0"/>
              <a:buChar char="•"/>
            </a:pPr>
            <a:r>
              <a:rPr lang="en-US" sz="3200" dirty="0" err="1">
                <a:solidFill>
                  <a:srgbClr val="FFFFFF"/>
                </a:solidFill>
                <a:latin typeface="Georgia Pro"/>
                <a:ea typeface="Georgia Pro"/>
                <a:cs typeface="Georgia Pro"/>
                <a:sym typeface="Georgia Pro"/>
              </a:rPr>
              <a:t>Pelitapahtumien</a:t>
            </a:r>
            <a:r>
              <a:rPr lang="en-US" sz="3200" dirty="0">
                <a:solidFill>
                  <a:srgbClr val="FFFFFF"/>
                </a:solidFill>
                <a:latin typeface="Georgia Pro"/>
                <a:ea typeface="Georgia Pro"/>
                <a:cs typeface="Georgia Pro"/>
                <a:sym typeface="Georgia Pro"/>
              </a:rPr>
              <a:t> ja </a:t>
            </a:r>
            <a:r>
              <a:rPr lang="en-US" sz="3200" dirty="0" err="1">
                <a:solidFill>
                  <a:srgbClr val="FFFFFF"/>
                </a:solidFill>
                <a:latin typeface="Georgia Pro"/>
                <a:ea typeface="Georgia Pro"/>
                <a:cs typeface="Georgia Pro"/>
                <a:sym typeface="Georgia Pro"/>
              </a:rPr>
              <a:t>sarjojen</a:t>
            </a:r>
            <a:r>
              <a:rPr lang="en-US" sz="3200" dirty="0">
                <a:solidFill>
                  <a:srgbClr val="FFFFFF"/>
                </a:solidFill>
                <a:latin typeface="Georgia Pro"/>
                <a:ea typeface="Georgia Pro"/>
                <a:cs typeface="Georgia Pro"/>
                <a:sym typeface="Georgia Pro"/>
              </a:rPr>
              <a:t> </a:t>
            </a:r>
            <a:r>
              <a:rPr lang="en-US" sz="3200" dirty="0" err="1">
                <a:solidFill>
                  <a:srgbClr val="FFFFFF"/>
                </a:solidFill>
                <a:latin typeface="Georgia Pro"/>
                <a:ea typeface="Georgia Pro"/>
                <a:cs typeface="Georgia Pro"/>
                <a:sym typeface="Georgia Pro"/>
              </a:rPr>
              <a:t>seuranta</a:t>
            </a:r>
            <a:endParaRPr lang="en-US" sz="3200" dirty="0">
              <a:solidFill>
                <a:srgbClr val="FFFFFF"/>
              </a:solidFill>
              <a:latin typeface="Georgia Pro"/>
              <a:ea typeface="Georgia Pro"/>
              <a:cs typeface="Georgia Pro"/>
              <a:sym typeface="Georgia Pro"/>
            </a:endParaRPr>
          </a:p>
          <a:p>
            <a:pPr marL="1240154" lvl="2" indent="-457200" algn="l">
              <a:lnSpc>
                <a:spcPts val="2916"/>
              </a:lnSpc>
              <a:buFont typeface="Arial" panose="020B0604020202020204" pitchFamily="34" charset="0"/>
              <a:buChar char="•"/>
            </a:pPr>
            <a:r>
              <a:rPr lang="en-US" sz="3200" dirty="0" err="1">
                <a:solidFill>
                  <a:srgbClr val="FFFFFF"/>
                </a:solidFill>
                <a:latin typeface="Georgia Pro"/>
                <a:ea typeface="Georgia Pro"/>
                <a:cs typeface="Georgia Pro"/>
                <a:sym typeface="Georgia Pro"/>
              </a:rPr>
              <a:t>Kenttäpalautteen</a:t>
            </a:r>
            <a:r>
              <a:rPr lang="en-US" sz="3200" dirty="0">
                <a:solidFill>
                  <a:srgbClr val="FFFFFF"/>
                </a:solidFill>
                <a:latin typeface="Georgia Pro"/>
                <a:ea typeface="Georgia Pro"/>
                <a:cs typeface="Georgia Pro"/>
                <a:sym typeface="Georgia Pro"/>
              </a:rPr>
              <a:t> </a:t>
            </a:r>
            <a:r>
              <a:rPr lang="en-US" sz="3200" dirty="0" err="1">
                <a:solidFill>
                  <a:srgbClr val="FFFFFF"/>
                </a:solidFill>
                <a:latin typeface="Georgia Pro"/>
                <a:ea typeface="Georgia Pro"/>
                <a:cs typeface="Georgia Pro"/>
                <a:sym typeface="Georgia Pro"/>
              </a:rPr>
              <a:t>kerääminen</a:t>
            </a:r>
            <a:r>
              <a:rPr lang="en-US" sz="3200" dirty="0">
                <a:solidFill>
                  <a:srgbClr val="FFFFFF"/>
                </a:solidFill>
                <a:latin typeface="Georgia Pro"/>
                <a:ea typeface="Georgia Pro"/>
                <a:cs typeface="Georgia Pro"/>
                <a:sym typeface="Georgia Pro"/>
              </a:rPr>
              <a:t> ja </a:t>
            </a:r>
            <a:r>
              <a:rPr lang="en-US" sz="3200" dirty="0" err="1">
                <a:solidFill>
                  <a:srgbClr val="FFFFFF"/>
                </a:solidFill>
                <a:latin typeface="Georgia Pro"/>
                <a:ea typeface="Georgia Pro"/>
                <a:cs typeface="Georgia Pro"/>
                <a:sym typeface="Georgia Pro"/>
              </a:rPr>
              <a:t>analysointi</a:t>
            </a:r>
            <a:endParaRPr lang="en-US" sz="3200" dirty="0">
              <a:solidFill>
                <a:srgbClr val="FFFFFF"/>
              </a:solidFill>
              <a:latin typeface="Georgia Pro"/>
              <a:ea typeface="Georgia Pro"/>
              <a:cs typeface="Georgia Pro"/>
              <a:sym typeface="Georgia Pro"/>
            </a:endParaRPr>
          </a:p>
          <a:p>
            <a:pPr marL="1240154" lvl="2" indent="-457200" algn="l">
              <a:lnSpc>
                <a:spcPts val="2916"/>
              </a:lnSpc>
              <a:buFont typeface="Arial" panose="020B0604020202020204" pitchFamily="34" charset="0"/>
              <a:buChar char="•"/>
            </a:pPr>
            <a:r>
              <a:rPr lang="en-US" sz="3200" dirty="0">
                <a:solidFill>
                  <a:srgbClr val="FFFFFF"/>
                </a:solidFill>
                <a:latin typeface="Georgia Pro"/>
                <a:ea typeface="Georgia Pro"/>
                <a:cs typeface="Georgia Pro"/>
                <a:sym typeface="Georgia Pro"/>
              </a:rPr>
              <a:t>Datan (</a:t>
            </a:r>
            <a:r>
              <a:rPr lang="en-US" sz="3200" dirty="0" err="1">
                <a:solidFill>
                  <a:srgbClr val="FFFFFF"/>
                </a:solidFill>
                <a:latin typeface="Georgia Pro"/>
                <a:ea typeface="Georgia Pro"/>
                <a:cs typeface="Georgia Pro"/>
                <a:sym typeface="Georgia Pro"/>
              </a:rPr>
              <a:t>sähköisen</a:t>
            </a:r>
            <a:r>
              <a:rPr lang="en-US" sz="3200" dirty="0">
                <a:solidFill>
                  <a:srgbClr val="FFFFFF"/>
                </a:solidFill>
                <a:latin typeface="Georgia Pro"/>
                <a:ea typeface="Georgia Pro"/>
                <a:cs typeface="Georgia Pro"/>
                <a:sym typeface="Georgia Pro"/>
              </a:rPr>
              <a:t> </a:t>
            </a:r>
            <a:r>
              <a:rPr lang="en-US" sz="3200" dirty="0" err="1">
                <a:solidFill>
                  <a:srgbClr val="FFFFFF"/>
                </a:solidFill>
                <a:latin typeface="Georgia Pro"/>
                <a:ea typeface="Georgia Pro"/>
                <a:cs typeface="Georgia Pro"/>
                <a:sym typeface="Georgia Pro"/>
              </a:rPr>
              <a:t>pöytäkirjan</a:t>
            </a:r>
            <a:r>
              <a:rPr lang="en-US" sz="3200" dirty="0">
                <a:solidFill>
                  <a:srgbClr val="FFFFFF"/>
                </a:solidFill>
                <a:latin typeface="Georgia Pro"/>
                <a:ea typeface="Georgia Pro"/>
                <a:cs typeface="Georgia Pro"/>
                <a:sym typeface="Georgia Pro"/>
              </a:rPr>
              <a:t> </a:t>
            </a:r>
            <a:r>
              <a:rPr lang="en-US" sz="3200" dirty="0" err="1">
                <a:solidFill>
                  <a:srgbClr val="FFFFFF"/>
                </a:solidFill>
                <a:latin typeface="Georgia Pro"/>
                <a:ea typeface="Georgia Pro"/>
                <a:cs typeface="Georgia Pro"/>
                <a:sym typeface="Georgia Pro"/>
              </a:rPr>
              <a:t>avulla</a:t>
            </a:r>
            <a:r>
              <a:rPr lang="en-US" sz="3200" dirty="0">
                <a:solidFill>
                  <a:srgbClr val="FFFFFF"/>
                </a:solidFill>
                <a:latin typeface="Georgia Pro"/>
                <a:ea typeface="Georgia Pro"/>
                <a:cs typeface="Georgia Pro"/>
                <a:sym typeface="Georgia Pro"/>
              </a:rPr>
              <a:t>) </a:t>
            </a:r>
            <a:r>
              <a:rPr lang="en-US" sz="3200" dirty="0" err="1">
                <a:solidFill>
                  <a:srgbClr val="FFFFFF"/>
                </a:solidFill>
                <a:latin typeface="Georgia Pro"/>
                <a:ea typeface="Georgia Pro"/>
                <a:cs typeface="Georgia Pro"/>
                <a:sym typeface="Georgia Pro"/>
              </a:rPr>
              <a:t>kerääminen</a:t>
            </a:r>
            <a:r>
              <a:rPr lang="en-US" sz="3200" dirty="0">
                <a:solidFill>
                  <a:srgbClr val="FFFFFF"/>
                </a:solidFill>
                <a:latin typeface="Georgia Pro"/>
                <a:ea typeface="Georgia Pro"/>
                <a:cs typeface="Georgia Pro"/>
                <a:sym typeface="Georgia Pro"/>
              </a:rPr>
              <a:t> ja </a:t>
            </a:r>
            <a:r>
              <a:rPr lang="en-US" sz="3200" dirty="0" err="1">
                <a:solidFill>
                  <a:srgbClr val="FFFFFF"/>
                </a:solidFill>
                <a:latin typeface="Georgia Pro"/>
                <a:ea typeface="Georgia Pro"/>
                <a:cs typeface="Georgia Pro"/>
                <a:sym typeface="Georgia Pro"/>
              </a:rPr>
              <a:t>analysointi</a:t>
            </a:r>
            <a:endParaRPr lang="en-US" sz="3200" dirty="0">
              <a:solidFill>
                <a:srgbClr val="FFFFFF"/>
              </a:solidFill>
              <a:latin typeface="Georgia Pro"/>
              <a:ea typeface="Georgia Pro"/>
              <a:cs typeface="Georgia Pro"/>
              <a:sym typeface="Georgia Pro"/>
            </a:endParaRPr>
          </a:p>
          <a:p>
            <a:pPr marL="1240154" lvl="2" indent="-457200" algn="l">
              <a:lnSpc>
                <a:spcPts val="2916"/>
              </a:lnSpc>
              <a:buFont typeface="Arial" panose="020B0604020202020204" pitchFamily="34" charset="0"/>
              <a:buChar char="•"/>
            </a:pPr>
            <a:r>
              <a:rPr lang="en-US" sz="3200" dirty="0" err="1">
                <a:solidFill>
                  <a:srgbClr val="FFFFFF"/>
                </a:solidFill>
                <a:latin typeface="Georgia Pro"/>
                <a:ea typeface="Georgia Pro"/>
                <a:cs typeface="Georgia Pro"/>
                <a:sym typeface="Georgia Pro"/>
              </a:rPr>
              <a:t>Kehitystoimenpiteiden</a:t>
            </a:r>
            <a:r>
              <a:rPr lang="en-US" sz="3200" dirty="0">
                <a:solidFill>
                  <a:srgbClr val="FFFFFF"/>
                </a:solidFill>
                <a:latin typeface="Georgia Pro"/>
                <a:ea typeface="Georgia Pro"/>
                <a:cs typeface="Georgia Pro"/>
                <a:sym typeface="Georgia Pro"/>
              </a:rPr>
              <a:t> </a:t>
            </a:r>
            <a:r>
              <a:rPr lang="en-US" sz="3200" dirty="0" err="1">
                <a:solidFill>
                  <a:srgbClr val="FFFFFF"/>
                </a:solidFill>
                <a:latin typeface="Georgia Pro"/>
                <a:ea typeface="Georgia Pro"/>
                <a:cs typeface="Georgia Pro"/>
                <a:sym typeface="Georgia Pro"/>
              </a:rPr>
              <a:t>suunnittelu</a:t>
            </a:r>
            <a:r>
              <a:rPr lang="en-US" sz="3200" dirty="0">
                <a:solidFill>
                  <a:srgbClr val="FFFFFF"/>
                </a:solidFill>
                <a:latin typeface="Georgia Pro"/>
                <a:ea typeface="Georgia Pro"/>
                <a:cs typeface="Georgia Pro"/>
                <a:sym typeface="Georgia Pro"/>
              </a:rPr>
              <a:t> </a:t>
            </a:r>
            <a:r>
              <a:rPr lang="en-US" sz="3200" dirty="0" err="1">
                <a:solidFill>
                  <a:srgbClr val="FFFFFF"/>
                </a:solidFill>
                <a:latin typeface="Georgia Pro"/>
                <a:ea typeface="Georgia Pro"/>
                <a:cs typeface="Georgia Pro"/>
                <a:sym typeface="Georgia Pro"/>
              </a:rPr>
              <a:t>seuraavaa</a:t>
            </a:r>
            <a:r>
              <a:rPr lang="en-US" sz="3200" dirty="0">
                <a:solidFill>
                  <a:srgbClr val="FFFFFF"/>
                </a:solidFill>
                <a:latin typeface="Georgia Pro"/>
                <a:ea typeface="Georgia Pro"/>
                <a:cs typeface="Georgia Pro"/>
                <a:sym typeface="Georgia Pro"/>
              </a:rPr>
              <a:t> </a:t>
            </a:r>
            <a:r>
              <a:rPr lang="en-US" sz="3200" dirty="0" err="1">
                <a:solidFill>
                  <a:srgbClr val="FFFFFF"/>
                </a:solidFill>
                <a:latin typeface="Georgia Pro"/>
                <a:ea typeface="Georgia Pro"/>
                <a:cs typeface="Georgia Pro"/>
                <a:sym typeface="Georgia Pro"/>
              </a:rPr>
              <a:t>kautta</a:t>
            </a:r>
            <a:r>
              <a:rPr lang="en-US" sz="3200" dirty="0">
                <a:solidFill>
                  <a:srgbClr val="FFFFFF"/>
                </a:solidFill>
                <a:latin typeface="Georgia Pro"/>
                <a:ea typeface="Georgia Pro"/>
                <a:cs typeface="Georgia Pro"/>
                <a:sym typeface="Georgia Pro"/>
              </a:rPr>
              <a:t> 26-27 </a:t>
            </a:r>
            <a:r>
              <a:rPr lang="en-US" sz="3200" dirty="0" err="1">
                <a:solidFill>
                  <a:srgbClr val="FFFFFF"/>
                </a:solidFill>
                <a:latin typeface="Georgia Pro"/>
                <a:ea typeface="Georgia Pro"/>
                <a:cs typeface="Georgia Pro"/>
                <a:sym typeface="Georgia Pro"/>
              </a:rPr>
              <a:t>varten</a:t>
            </a:r>
            <a:endParaRPr lang="en-US" sz="3200" dirty="0">
              <a:solidFill>
                <a:srgbClr val="FFFFFF"/>
              </a:solidFill>
              <a:latin typeface="Georgia Pro"/>
              <a:ea typeface="Georgia Pro"/>
              <a:cs typeface="Georgia Pro"/>
              <a:sym typeface="Georgia Pro"/>
            </a:endParaRPr>
          </a:p>
          <a:p>
            <a:pPr marL="1565910" lvl="2" indent="-521970" algn="l">
              <a:lnSpc>
                <a:spcPts val="3888"/>
              </a:lnSpc>
            </a:pPr>
            <a:endParaRPr lang="en-US" sz="2700" dirty="0">
              <a:solidFill>
                <a:srgbClr val="FFFFFF"/>
              </a:solidFill>
              <a:latin typeface="Georgia Pro"/>
              <a:ea typeface="Georgia Pro"/>
              <a:cs typeface="Georgia Pro"/>
              <a:sym typeface="Georgia Pro"/>
            </a:endParaRPr>
          </a:p>
          <a:p>
            <a:pPr marL="1565910" lvl="2" indent="-521970" algn="l">
              <a:lnSpc>
                <a:spcPts val="3888"/>
              </a:lnSpc>
            </a:pPr>
            <a:endParaRPr lang="en-US" sz="2700" dirty="0">
              <a:solidFill>
                <a:srgbClr val="FFFFFF"/>
              </a:solidFill>
              <a:latin typeface="Georgia Pro"/>
              <a:ea typeface="Georgia Pro"/>
              <a:cs typeface="Georgia Pro"/>
              <a:sym typeface="Georgia Pro"/>
            </a:endParaRPr>
          </a:p>
        </p:txBody>
      </p:sp>
      <p:sp>
        <p:nvSpPr>
          <p:cNvPr id="4" name="TextBox 4"/>
          <p:cNvSpPr txBox="1"/>
          <p:nvPr/>
        </p:nvSpPr>
        <p:spPr>
          <a:xfrm>
            <a:off x="838200" y="241473"/>
            <a:ext cx="13492823" cy="1025987"/>
          </a:xfrm>
          <a:prstGeom prst="rect">
            <a:avLst/>
          </a:prstGeom>
        </p:spPr>
        <p:txBody>
          <a:bodyPr lIns="0" tIns="0" rIns="0" bIns="0" rtlCol="0" anchor="t">
            <a:spAutoFit/>
          </a:bodyPr>
          <a:lstStyle/>
          <a:p>
            <a:pPr marL="0" lvl="0" indent="0" algn="l">
              <a:lnSpc>
                <a:spcPts val="9005"/>
              </a:lnSpc>
            </a:pPr>
            <a:r>
              <a:rPr lang="en-US" sz="5400" b="1" dirty="0" err="1">
                <a:solidFill>
                  <a:srgbClr val="FFFFFF"/>
                </a:solidFill>
                <a:latin typeface="Georgia Pro Bold"/>
                <a:ea typeface="Georgia Pro Bold"/>
                <a:cs typeface="Georgia Pro Bold"/>
                <a:sym typeface="Georgia Pro Bold"/>
              </a:rPr>
              <a:t>Aikataulua</a:t>
            </a:r>
            <a:endParaRPr lang="en-US" sz="5400" b="1" dirty="0">
              <a:solidFill>
                <a:srgbClr val="FFFFFF"/>
              </a:solidFill>
              <a:latin typeface="Georgia Pro Bold"/>
              <a:ea typeface="Georgia Pro Bold"/>
              <a:cs typeface="Georgia Pro Bold"/>
              <a:sym typeface="Georgia Pro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117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i-FI" dirty="0"/>
          </a:p>
        </p:txBody>
      </p:sp>
      <p:grpSp>
        <p:nvGrpSpPr>
          <p:cNvPr id="4" name="Group 4"/>
          <p:cNvGrpSpPr/>
          <p:nvPr/>
        </p:nvGrpSpPr>
        <p:grpSpPr>
          <a:xfrm>
            <a:off x="13639800" y="7185483"/>
            <a:ext cx="4004045" cy="2850697"/>
            <a:chOff x="0" y="0"/>
            <a:chExt cx="6350000" cy="6349975"/>
          </a:xfrm>
        </p:grpSpPr>
        <p:sp>
          <p:nvSpPr>
            <p:cNvPr id="5" name="Freeform 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t="-67" b="-67"/>
              </a:stretch>
            </a:blipFill>
          </p:spPr>
        </p:sp>
      </p:grpSp>
      <p:sp>
        <p:nvSpPr>
          <p:cNvPr id="6" name="TextBox 6"/>
          <p:cNvSpPr txBox="1"/>
          <p:nvPr/>
        </p:nvSpPr>
        <p:spPr>
          <a:xfrm>
            <a:off x="381000" y="8994401"/>
            <a:ext cx="14628722" cy="752475"/>
          </a:xfrm>
          <a:prstGeom prst="rect">
            <a:avLst/>
          </a:prstGeom>
        </p:spPr>
        <p:txBody>
          <a:bodyPr lIns="0" tIns="0" rIns="0" bIns="0" rtlCol="0" anchor="t">
            <a:spAutoFit/>
          </a:bodyPr>
          <a:lstStyle/>
          <a:p>
            <a:pPr marL="0" lvl="0" indent="0" algn="l">
              <a:lnSpc>
                <a:spcPts val="5923"/>
              </a:lnSpc>
            </a:pPr>
            <a:r>
              <a:rPr lang="en-US" sz="4936" b="1" dirty="0" err="1">
                <a:solidFill>
                  <a:srgbClr val="FFFFFF"/>
                </a:solidFill>
                <a:latin typeface="Georgia Pro Bold"/>
                <a:ea typeface="Georgia Pro Bold"/>
                <a:cs typeface="Georgia Pro Bold"/>
                <a:sym typeface="Georgia Pro Bold"/>
              </a:rPr>
              <a:t>Joukkuepelien</a:t>
            </a:r>
            <a:r>
              <a:rPr lang="en-US" sz="4936" b="1" dirty="0">
                <a:solidFill>
                  <a:srgbClr val="FFFFFF"/>
                </a:solidFill>
                <a:latin typeface="Georgia Pro Bold"/>
                <a:ea typeface="Georgia Pro Bold"/>
                <a:cs typeface="Georgia Pro Bold"/>
                <a:sym typeface="Georgia Pro Bold"/>
              </a:rPr>
              <a:t> </a:t>
            </a:r>
            <a:r>
              <a:rPr lang="en-US" sz="4936" b="1" dirty="0" err="1">
                <a:solidFill>
                  <a:srgbClr val="FFFFFF"/>
                </a:solidFill>
                <a:latin typeface="Georgia Pro Bold"/>
                <a:ea typeface="Georgia Pro Bold"/>
                <a:cs typeface="Georgia Pro Bold"/>
                <a:sym typeface="Georgia Pro Bold"/>
              </a:rPr>
              <a:t>lasten</a:t>
            </a:r>
            <a:r>
              <a:rPr lang="en-US" sz="4936" b="1" dirty="0">
                <a:solidFill>
                  <a:srgbClr val="FFFFFF"/>
                </a:solidFill>
                <a:latin typeface="Georgia Pro Bold"/>
                <a:ea typeface="Georgia Pro Bold"/>
                <a:cs typeface="Georgia Pro Bold"/>
                <a:sym typeface="Georgia Pro Bold"/>
              </a:rPr>
              <a:t> </a:t>
            </a:r>
            <a:r>
              <a:rPr lang="en-US" sz="4936" b="1" dirty="0" err="1">
                <a:solidFill>
                  <a:srgbClr val="FFFFFF"/>
                </a:solidFill>
                <a:latin typeface="Georgia Pro Bold"/>
                <a:ea typeface="Georgia Pro Bold"/>
                <a:cs typeface="Georgia Pro Bold"/>
                <a:sym typeface="Georgia Pro Bold"/>
              </a:rPr>
              <a:t>urheilun</a:t>
            </a:r>
            <a:r>
              <a:rPr lang="en-US" sz="4936" b="1" dirty="0">
                <a:solidFill>
                  <a:srgbClr val="FFFFFF"/>
                </a:solidFill>
                <a:latin typeface="Georgia Pro Bold"/>
                <a:ea typeface="Georgia Pro Bold"/>
                <a:cs typeface="Georgia Pro Bold"/>
                <a:sym typeface="Georgia Pro Bold"/>
              </a:rPr>
              <a:t> </a:t>
            </a:r>
            <a:r>
              <a:rPr lang="en-US" sz="4936" b="1" dirty="0" err="1">
                <a:solidFill>
                  <a:srgbClr val="FFFFFF"/>
                </a:solidFill>
                <a:latin typeface="Georgia Pro Bold"/>
                <a:ea typeface="Georgia Pro Bold"/>
                <a:cs typeface="Georgia Pro Bold"/>
                <a:sym typeface="Georgia Pro Bold"/>
              </a:rPr>
              <a:t>illat</a:t>
            </a:r>
            <a:endParaRPr lang="en-US" sz="4936" b="1" dirty="0">
              <a:solidFill>
                <a:srgbClr val="FFFFFF"/>
              </a:solidFill>
              <a:latin typeface="Georgia Pro Bold"/>
              <a:ea typeface="Georgia Pro Bold"/>
              <a:cs typeface="Georgia Pro Bold"/>
              <a:sym typeface="Georgia Pro Bold"/>
            </a:endParaRPr>
          </a:p>
        </p:txBody>
      </p:sp>
      <p:sp>
        <p:nvSpPr>
          <p:cNvPr id="7" name="TextBox 7"/>
          <p:cNvSpPr txBox="1"/>
          <p:nvPr/>
        </p:nvSpPr>
        <p:spPr>
          <a:xfrm>
            <a:off x="4253685" y="2064511"/>
            <a:ext cx="13005615" cy="658783"/>
          </a:xfrm>
          <a:prstGeom prst="rect">
            <a:avLst/>
          </a:prstGeom>
        </p:spPr>
        <p:txBody>
          <a:bodyPr lIns="0" tIns="0" rIns="0" bIns="0" rtlCol="0" anchor="t">
            <a:spAutoFit/>
          </a:bodyPr>
          <a:lstStyle/>
          <a:p>
            <a:pPr marL="0" lvl="0" indent="0" algn="l">
              <a:lnSpc>
                <a:spcPts val="5261"/>
              </a:lnSpc>
            </a:pPr>
            <a:endParaRPr/>
          </a:p>
        </p:txBody>
      </p:sp>
      <p:sp>
        <p:nvSpPr>
          <p:cNvPr id="8" name="TextBox 8"/>
          <p:cNvSpPr txBox="1"/>
          <p:nvPr/>
        </p:nvSpPr>
        <p:spPr>
          <a:xfrm>
            <a:off x="0" y="414742"/>
            <a:ext cx="11811000" cy="8196090"/>
          </a:xfrm>
          <a:prstGeom prst="rect">
            <a:avLst/>
          </a:prstGeom>
        </p:spPr>
        <p:txBody>
          <a:bodyPr wrap="square" lIns="0" tIns="0" rIns="0" bIns="0" numCol="1" rtlCol="0" anchor="t">
            <a:spAutoFit/>
          </a:bodyPr>
          <a:lstStyle/>
          <a:p>
            <a:pPr marL="691034" lvl="1" indent="-345517">
              <a:lnSpc>
                <a:spcPts val="4160"/>
              </a:lnSpc>
              <a:buFont typeface="Arial"/>
              <a:buChar char="•"/>
            </a:pPr>
            <a:r>
              <a:rPr lang="fi-FI" sz="3200" dirty="0">
                <a:solidFill>
                  <a:schemeClr val="bg1"/>
                </a:solidFill>
                <a:latin typeface="Work Sans" pitchFamily="2" charset="0"/>
              </a:rPr>
              <a:t>S</a:t>
            </a:r>
            <a:r>
              <a:rPr lang="fi-FI" sz="3200" b="0" i="0" dirty="0">
                <a:solidFill>
                  <a:schemeClr val="bg1"/>
                </a:solidFill>
                <a:effectLst/>
                <a:latin typeface="Work Sans" pitchFamily="2" charset="0"/>
              </a:rPr>
              <a:t>uunnattu joukkuepelien lapsuusvaiheen valmentajille sekä seurojen avainhenkilöille</a:t>
            </a:r>
          </a:p>
          <a:p>
            <a:pPr marL="691034" lvl="1" indent="-345517">
              <a:lnSpc>
                <a:spcPts val="4160"/>
              </a:lnSpc>
              <a:buFont typeface="Arial"/>
              <a:buChar char="•"/>
            </a:pPr>
            <a:endParaRPr lang="fi-FI" sz="3200" dirty="0">
              <a:solidFill>
                <a:schemeClr val="bg1"/>
              </a:solidFill>
              <a:latin typeface="Work Sans" pitchFamily="2" charset="0"/>
              <a:ea typeface="Georgia Pro"/>
              <a:cs typeface="Georgia Pro"/>
              <a:sym typeface="Georgia Pro"/>
              <a:hlinkClick r:id="rId4">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fi-FI" sz="3200" b="0" i="0" dirty="0">
                <a:solidFill>
                  <a:schemeClr val="bg1"/>
                </a:solidFill>
                <a:effectLst/>
                <a:latin typeface="Work Sans" pitchFamily="2" charset="0"/>
              </a:rPr>
              <a:t> Sukellamme joukkuepelien lasten urheilun uuteen viitekehykseen</a:t>
            </a:r>
          </a:p>
          <a:p>
            <a:pPr lvl="1">
              <a:buFont typeface="Arial" panose="020B0604020202020204" pitchFamily="34" charset="0"/>
              <a:buChar char="•"/>
            </a:pPr>
            <a:r>
              <a:rPr lang="fi-FI" sz="3200" b="0" i="0" dirty="0">
                <a:solidFill>
                  <a:schemeClr val="bg1"/>
                </a:solidFill>
                <a:effectLst/>
                <a:latin typeface="Work Sans" pitchFamily="2" charset="0"/>
              </a:rPr>
              <a:t> Luomme yhdessä yhteistä ymmärrystä muutoksen taustasta ja tavoitteista</a:t>
            </a:r>
          </a:p>
          <a:p>
            <a:pPr lvl="1">
              <a:buFont typeface="Arial" panose="020B0604020202020204" pitchFamily="34" charset="0"/>
              <a:buChar char="•"/>
            </a:pPr>
            <a:r>
              <a:rPr lang="fi-FI" sz="3200" b="0" i="0" dirty="0">
                <a:solidFill>
                  <a:schemeClr val="bg1"/>
                </a:solidFill>
                <a:effectLst/>
                <a:latin typeface="Work Sans" pitchFamily="2" charset="0"/>
              </a:rPr>
              <a:t> Keskustelemme käytännön ratkaisuista ja parhaista esimerkeistä</a:t>
            </a:r>
          </a:p>
          <a:p>
            <a:pPr lvl="1">
              <a:buFont typeface="Arial" panose="020B0604020202020204" pitchFamily="34" charset="0"/>
              <a:buChar char="•"/>
            </a:pPr>
            <a:r>
              <a:rPr lang="fi-FI" sz="3200" b="0" i="0" dirty="0">
                <a:solidFill>
                  <a:schemeClr val="bg1"/>
                </a:solidFill>
                <a:effectLst/>
                <a:latin typeface="Work Sans" pitchFamily="2" charset="0"/>
              </a:rPr>
              <a:t> Mitä on yksilölähtöinen valmentaminen joukkuepeleissä – ja mitä se tarkoittaa juuri sinulle?</a:t>
            </a:r>
            <a:endParaRPr lang="en-US" sz="3200" dirty="0">
              <a:solidFill>
                <a:srgbClr val="0000FF"/>
              </a:solidFill>
              <a:latin typeface="Georgia Pro"/>
              <a:ea typeface="Georgia Pro"/>
              <a:cs typeface="Georgia Pro"/>
              <a:sym typeface="Georgia Pro"/>
              <a:hlinkClick r:id="rId4">
                <a:extLst>
                  <a:ext uri="{A12FA001-AC4F-418D-AE19-62706E023703}">
                    <ahyp:hlinkClr xmlns:ahyp="http://schemas.microsoft.com/office/drawing/2018/hyperlinkcolor" val="tx"/>
                  </a:ext>
                </a:extLst>
              </a:hlinkClick>
            </a:endParaRPr>
          </a:p>
          <a:p>
            <a:pPr marL="691034" lvl="1" indent="-345517">
              <a:lnSpc>
                <a:spcPts val="4160"/>
              </a:lnSpc>
              <a:buFont typeface="Arial"/>
              <a:buChar char="•"/>
            </a:pPr>
            <a:r>
              <a:rPr lang="en-US" sz="2400" b="1" dirty="0">
                <a:solidFill>
                  <a:srgbClr val="0000FF"/>
                </a:solidFill>
                <a:latin typeface="Georgia Pro"/>
                <a:ea typeface="Georgia Pro"/>
                <a:cs typeface="Georgia Pro"/>
                <a:sym typeface="Georgia Pro"/>
                <a:hlinkClick r:id="rId4">
                  <a:extLst>
                    <a:ext uri="{A12FA001-AC4F-418D-AE19-62706E023703}">
                      <ahyp:hlinkClr xmlns:ahyp="http://schemas.microsoft.com/office/drawing/2018/hyperlinkcolor" val="tx"/>
                    </a:ext>
                  </a:extLst>
                </a:hlinkClick>
              </a:rPr>
              <a:t>https://www.lentopallo.fi/uutiset/joukkuepelien-lasten-urheilun-illat-valmentajille-ja-seurojen-avainhenkiloille-nyt-on-aika-muuttaa-suuntaa/</a:t>
            </a:r>
            <a:r>
              <a:rPr lang="en-US" sz="2400" b="1" dirty="0">
                <a:solidFill>
                  <a:srgbClr val="FFFFFF"/>
                </a:solidFill>
                <a:latin typeface="Georgia Pro"/>
                <a:ea typeface="Georgia Pro"/>
                <a:cs typeface="Georgia Pro"/>
                <a:sym typeface="Georgia Pro"/>
              </a:rPr>
              <a:t> </a:t>
            </a:r>
          </a:p>
          <a:p>
            <a:pPr marL="691034" lvl="1" indent="-345517">
              <a:lnSpc>
                <a:spcPts val="4160"/>
              </a:lnSpc>
              <a:buFont typeface="Arial"/>
              <a:buChar char="•"/>
            </a:pPr>
            <a:r>
              <a:rPr lang="en-US" sz="2400" b="1" dirty="0">
                <a:solidFill>
                  <a:srgbClr val="FFFFFF"/>
                </a:solidFill>
                <a:latin typeface="Georgia Pro"/>
                <a:ea typeface="Georgia Pro"/>
                <a:cs typeface="Georgia Pro"/>
                <a:sym typeface="Georgia Pro"/>
                <a:hlinkClick r:id="rId5"/>
              </a:rPr>
              <a:t>https://www.lentopallo.fi/valmennus/joukkuepelit-esittavat-merkittavia-muutoksia-lasten-urheiluun/</a:t>
            </a:r>
            <a:r>
              <a:rPr lang="en-US" sz="2400" b="1" dirty="0">
                <a:solidFill>
                  <a:srgbClr val="FFFFFF"/>
                </a:solidFill>
                <a:latin typeface="Georgia Pro"/>
                <a:ea typeface="Georgia Pro"/>
                <a:cs typeface="Georgia Pro"/>
                <a:sym typeface="Georgia Pro"/>
              </a:rPr>
              <a:t> </a:t>
            </a:r>
          </a:p>
        </p:txBody>
      </p:sp>
      <p:sp>
        <p:nvSpPr>
          <p:cNvPr id="11" name="Tekstiruutu 10">
            <a:extLst>
              <a:ext uri="{FF2B5EF4-FFF2-40B4-BE49-F238E27FC236}">
                <a16:creationId xmlns:a16="http://schemas.microsoft.com/office/drawing/2014/main" id="{82C92708-D6A2-E7F1-3396-07271DF48724}"/>
              </a:ext>
            </a:extLst>
          </p:cNvPr>
          <p:cNvSpPr txBox="1"/>
          <p:nvPr/>
        </p:nvSpPr>
        <p:spPr>
          <a:xfrm>
            <a:off x="12039601" y="414742"/>
            <a:ext cx="5734050" cy="5755422"/>
          </a:xfrm>
          <a:prstGeom prst="rect">
            <a:avLst/>
          </a:prstGeom>
          <a:noFill/>
          <a:ln w="38100">
            <a:solidFill>
              <a:schemeClr val="bg1"/>
            </a:solidFill>
          </a:ln>
        </p:spPr>
        <p:txBody>
          <a:bodyPr wrap="square" rtlCol="0">
            <a:spAutoFit/>
          </a:bodyPr>
          <a:lstStyle/>
          <a:p>
            <a:r>
              <a:rPr lang="fi-FI" sz="3200" b="1" dirty="0">
                <a:solidFill>
                  <a:schemeClr val="bg1"/>
                </a:solidFill>
                <a:latin typeface="Work Sans" pitchFamily="2" charset="0"/>
              </a:rPr>
              <a:t>Tilaisuudet:</a:t>
            </a:r>
            <a:br>
              <a:rPr lang="fi-FI" sz="4000" dirty="0">
                <a:solidFill>
                  <a:schemeClr val="bg1"/>
                </a:solidFill>
              </a:rPr>
            </a:br>
            <a:r>
              <a:rPr lang="fi-FI" sz="2400" dirty="0">
                <a:solidFill>
                  <a:schemeClr val="bg1"/>
                </a:solidFill>
                <a:latin typeface="Work Sans" pitchFamily="2" charset="0"/>
              </a:rPr>
              <a:t>Tampere ma 22.9. klo 18.00 – 20.00</a:t>
            </a:r>
            <a:br>
              <a:rPr lang="fi-FI" sz="2400" dirty="0">
                <a:solidFill>
                  <a:schemeClr val="bg1"/>
                </a:solidFill>
              </a:rPr>
            </a:br>
            <a:r>
              <a:rPr lang="fi-FI" sz="2400" dirty="0">
                <a:solidFill>
                  <a:schemeClr val="bg1"/>
                </a:solidFill>
                <a:latin typeface="Work Sans" pitchFamily="2" charset="0"/>
              </a:rPr>
              <a:t>Kuopio ti 30.9. klo 17.00 –19.00</a:t>
            </a:r>
            <a:br>
              <a:rPr lang="fi-FI" sz="2400" dirty="0">
                <a:solidFill>
                  <a:schemeClr val="bg1"/>
                </a:solidFill>
              </a:rPr>
            </a:br>
            <a:r>
              <a:rPr lang="fi-FI" sz="2400" dirty="0">
                <a:solidFill>
                  <a:schemeClr val="bg1"/>
                </a:solidFill>
                <a:latin typeface="Work Sans" pitchFamily="2" charset="0"/>
              </a:rPr>
              <a:t>Turku ma 20.10. klo 17.30 –19.30</a:t>
            </a:r>
            <a:br>
              <a:rPr lang="fi-FI" sz="2400" dirty="0">
                <a:solidFill>
                  <a:schemeClr val="bg1"/>
                </a:solidFill>
              </a:rPr>
            </a:br>
            <a:r>
              <a:rPr lang="fi-FI" sz="2400" dirty="0">
                <a:solidFill>
                  <a:schemeClr val="bg1"/>
                </a:solidFill>
                <a:latin typeface="Work Sans" pitchFamily="2" charset="0"/>
              </a:rPr>
              <a:t>Vantaa ma 20.10. klo 18.00 – 20.00</a:t>
            </a:r>
            <a:br>
              <a:rPr lang="fi-FI" sz="2400" dirty="0">
                <a:solidFill>
                  <a:schemeClr val="bg1"/>
                </a:solidFill>
              </a:rPr>
            </a:br>
            <a:r>
              <a:rPr lang="fi-FI" sz="2400" dirty="0">
                <a:solidFill>
                  <a:schemeClr val="bg1"/>
                </a:solidFill>
                <a:latin typeface="Work Sans" pitchFamily="2" charset="0"/>
              </a:rPr>
              <a:t>Espoo ti 21.10. klo 18.00 – 20.00</a:t>
            </a:r>
            <a:br>
              <a:rPr lang="fi-FI" sz="2400" dirty="0">
                <a:solidFill>
                  <a:schemeClr val="bg1"/>
                </a:solidFill>
              </a:rPr>
            </a:br>
            <a:r>
              <a:rPr lang="fi-FI" sz="2400" dirty="0">
                <a:solidFill>
                  <a:schemeClr val="bg1"/>
                </a:solidFill>
                <a:latin typeface="Work Sans" pitchFamily="2" charset="0"/>
              </a:rPr>
              <a:t>Jyväskylä to 30.10. klo 17.30 – 19.30</a:t>
            </a:r>
            <a:br>
              <a:rPr lang="fi-FI" sz="2400" dirty="0">
                <a:solidFill>
                  <a:schemeClr val="bg1"/>
                </a:solidFill>
              </a:rPr>
            </a:br>
            <a:r>
              <a:rPr lang="fi-FI" sz="2400" dirty="0">
                <a:solidFill>
                  <a:schemeClr val="bg1"/>
                </a:solidFill>
                <a:latin typeface="Work Sans" pitchFamily="2" charset="0"/>
              </a:rPr>
              <a:t>Helsinki ti 4.11. klo 17.30 –19.30</a:t>
            </a:r>
            <a:br>
              <a:rPr lang="fi-FI" sz="2400" dirty="0">
                <a:solidFill>
                  <a:schemeClr val="bg1"/>
                </a:solidFill>
              </a:rPr>
            </a:br>
            <a:r>
              <a:rPr lang="fi-FI" sz="2400" dirty="0">
                <a:solidFill>
                  <a:schemeClr val="bg1"/>
                </a:solidFill>
                <a:latin typeface="Work Sans" pitchFamily="2" charset="0"/>
              </a:rPr>
              <a:t>Pori ti 4.11. klo 17.30 –19.30</a:t>
            </a:r>
            <a:br>
              <a:rPr lang="fi-FI" sz="2400" dirty="0">
                <a:solidFill>
                  <a:schemeClr val="bg1"/>
                </a:solidFill>
              </a:rPr>
            </a:br>
            <a:r>
              <a:rPr lang="fi-FI" sz="2400" dirty="0">
                <a:solidFill>
                  <a:schemeClr val="bg1"/>
                </a:solidFill>
                <a:latin typeface="Work Sans" pitchFamily="2" charset="0"/>
              </a:rPr>
              <a:t>Vaasa ti 18.11. klo 17.30 –19.30</a:t>
            </a:r>
            <a:br>
              <a:rPr lang="fi-FI" sz="2400" dirty="0">
                <a:solidFill>
                  <a:schemeClr val="bg1"/>
                </a:solidFill>
              </a:rPr>
            </a:br>
            <a:r>
              <a:rPr lang="fi-FI" sz="2400" dirty="0">
                <a:solidFill>
                  <a:schemeClr val="bg1"/>
                </a:solidFill>
                <a:latin typeface="Work Sans" pitchFamily="2" charset="0"/>
              </a:rPr>
              <a:t>Lahti to 20.11. klo 17.30 –19.30</a:t>
            </a:r>
            <a:br>
              <a:rPr lang="fi-FI" sz="2400" dirty="0">
                <a:solidFill>
                  <a:schemeClr val="bg1"/>
                </a:solidFill>
              </a:rPr>
            </a:br>
            <a:r>
              <a:rPr lang="fi-FI" sz="2400" dirty="0">
                <a:solidFill>
                  <a:schemeClr val="bg1"/>
                </a:solidFill>
                <a:latin typeface="Work Sans" pitchFamily="2" charset="0"/>
              </a:rPr>
              <a:t>Joensuu ma 1.12. klo 17.30 –19.30</a:t>
            </a:r>
            <a:br>
              <a:rPr lang="fi-FI" sz="2400" dirty="0">
                <a:solidFill>
                  <a:schemeClr val="bg1"/>
                </a:solidFill>
              </a:rPr>
            </a:br>
            <a:r>
              <a:rPr lang="fi-FI" sz="2400" dirty="0">
                <a:solidFill>
                  <a:schemeClr val="bg1"/>
                </a:solidFill>
                <a:latin typeface="Work Sans" pitchFamily="2" charset="0"/>
              </a:rPr>
              <a:t>Kouvola ti 2.12. klo 18.00 – 20.00</a:t>
            </a:r>
            <a:br>
              <a:rPr lang="fi-FI" sz="2400" dirty="0">
                <a:solidFill>
                  <a:schemeClr val="bg1"/>
                </a:solidFill>
                <a:latin typeface="Work Sans" pitchFamily="2" charset="0"/>
              </a:rPr>
            </a:br>
            <a:r>
              <a:rPr lang="fi-FI" sz="2400" dirty="0">
                <a:solidFill>
                  <a:schemeClr val="bg1"/>
                </a:solidFill>
                <a:latin typeface="Work Sans" pitchFamily="2" charset="0"/>
              </a:rPr>
              <a:t>Rovaniemi ma 8.12. klo 17.30 – 19.30</a:t>
            </a:r>
            <a:br>
              <a:rPr lang="fi-FI" sz="2400" dirty="0">
                <a:solidFill>
                  <a:schemeClr val="bg1"/>
                </a:solidFill>
              </a:rPr>
            </a:br>
            <a:r>
              <a:rPr lang="fi-FI" sz="2400" dirty="0">
                <a:solidFill>
                  <a:schemeClr val="bg1"/>
                </a:solidFill>
                <a:latin typeface="Work Sans" pitchFamily="2" charset="0"/>
              </a:rPr>
              <a:t>Oulu ti 9.12. klo 17.00 – 19.00</a:t>
            </a:r>
            <a:endParaRPr lang="en-US" sz="2400" dirty="0">
              <a:solidFill>
                <a:schemeClr val="bg1"/>
              </a:solidFill>
              <a:latin typeface="Georgia Pro"/>
              <a:ea typeface="Georgia Pro"/>
              <a:cs typeface="Georgia Pro"/>
              <a:sym typeface="Georgia Pro"/>
            </a:endParaRPr>
          </a:p>
        </p:txBody>
      </p:sp>
    </p:spTree>
  </p:cSld>
  <p:clrMapOvr>
    <a:masterClrMapping/>
  </p:clrMapOvr>
  <p:transition spd="slow">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9275619" y="3495146"/>
            <a:ext cx="7426672" cy="5305954"/>
            <a:chOff x="0" y="0"/>
            <a:chExt cx="1154597" cy="812800"/>
          </a:xfrm>
        </p:grpSpPr>
        <p:sp>
          <p:nvSpPr>
            <p:cNvPr id="4" name="Freeform 4"/>
            <p:cNvSpPr/>
            <p:nvPr/>
          </p:nvSpPr>
          <p:spPr>
            <a:xfrm>
              <a:off x="0" y="0"/>
              <a:ext cx="1154597" cy="812800"/>
            </a:xfrm>
            <a:custGeom>
              <a:avLst/>
              <a:gdLst/>
              <a:ahLst/>
              <a:cxnLst/>
              <a:rect l="l" t="t" r="r" b="b"/>
              <a:pathLst>
                <a:path w="1154597" h="812800">
                  <a:moveTo>
                    <a:pt x="0" y="0"/>
                  </a:moveTo>
                  <a:lnTo>
                    <a:pt x="1154597" y="0"/>
                  </a:lnTo>
                  <a:lnTo>
                    <a:pt x="1154597" y="812800"/>
                  </a:lnTo>
                  <a:lnTo>
                    <a:pt x="0" y="812800"/>
                  </a:lnTo>
                  <a:close/>
                </a:path>
              </a:pathLst>
            </a:custGeom>
            <a:blipFill>
              <a:blip r:embed="rId3"/>
              <a:stretch>
                <a:fillRect l="-12574" r="-12574"/>
              </a:stretch>
            </a:blipFill>
          </p:spPr>
        </p:sp>
      </p:grpSp>
      <p:sp>
        <p:nvSpPr>
          <p:cNvPr id="5" name="TextBox 5"/>
          <p:cNvSpPr txBox="1"/>
          <p:nvPr/>
        </p:nvSpPr>
        <p:spPr>
          <a:xfrm>
            <a:off x="1599564" y="1590039"/>
            <a:ext cx="15088872" cy="1085850"/>
          </a:xfrm>
          <a:prstGeom prst="rect">
            <a:avLst/>
          </a:prstGeom>
        </p:spPr>
        <p:txBody>
          <a:bodyPr lIns="0" tIns="0" rIns="0" bIns="0" rtlCol="0" anchor="t">
            <a:spAutoFit/>
          </a:bodyPr>
          <a:lstStyle/>
          <a:p>
            <a:pPr marL="0" lvl="0" indent="0" algn="ctr">
              <a:lnSpc>
                <a:spcPts val="8531"/>
              </a:lnSpc>
            </a:pPr>
            <a:r>
              <a:rPr lang="en-US" sz="7109" b="1">
                <a:solidFill>
                  <a:srgbClr val="FFFFFF"/>
                </a:solidFill>
                <a:latin typeface="Georgia Pro Bold"/>
                <a:ea typeface="Georgia Pro Bold"/>
                <a:cs typeface="Georgia Pro Bold"/>
                <a:sym typeface="Georgia Pro Bold"/>
              </a:rPr>
              <a:t>Iltapäivän aiheet</a:t>
            </a:r>
          </a:p>
        </p:txBody>
      </p:sp>
      <p:sp>
        <p:nvSpPr>
          <p:cNvPr id="6" name="TextBox 6"/>
          <p:cNvSpPr txBox="1"/>
          <p:nvPr/>
        </p:nvSpPr>
        <p:spPr>
          <a:xfrm>
            <a:off x="1599564" y="3495146"/>
            <a:ext cx="7544436" cy="5972597"/>
          </a:xfrm>
          <a:prstGeom prst="rect">
            <a:avLst/>
          </a:prstGeom>
        </p:spPr>
        <p:txBody>
          <a:bodyPr wrap="square" lIns="0" tIns="0" rIns="0" bIns="0" rtlCol="0" anchor="t">
            <a:spAutoFit/>
          </a:bodyPr>
          <a:lstStyle/>
          <a:p>
            <a:pPr marL="604519" lvl="1" indent="-302260" algn="l">
              <a:lnSpc>
                <a:spcPts val="3919"/>
              </a:lnSpc>
              <a:spcBef>
                <a:spcPct val="0"/>
              </a:spcBef>
              <a:buFont typeface="Arial"/>
              <a:buChar char="•"/>
            </a:pPr>
            <a:r>
              <a:rPr lang="en-US" sz="2799" dirty="0" err="1">
                <a:solidFill>
                  <a:srgbClr val="FFFFFF"/>
                </a:solidFill>
                <a:latin typeface="Georgia Pro"/>
                <a:ea typeface="Georgia Pro"/>
                <a:cs typeface="Georgia Pro"/>
                <a:sym typeface="Georgia Pro"/>
              </a:rPr>
              <a:t>Ikäluokkanimitykset</a:t>
            </a:r>
            <a:endParaRPr lang="en-US" sz="2799" dirty="0">
              <a:solidFill>
                <a:srgbClr val="FFFFFF"/>
              </a:solidFill>
              <a:latin typeface="Georgia Pro"/>
              <a:ea typeface="Georgia Pro"/>
              <a:cs typeface="Georgia Pro"/>
              <a:sym typeface="Georgia Pro"/>
            </a:endParaRPr>
          </a:p>
          <a:p>
            <a:pPr marL="1061719" lvl="2" indent="-302260">
              <a:lnSpc>
                <a:spcPts val="3919"/>
              </a:lnSpc>
              <a:spcBef>
                <a:spcPct val="0"/>
              </a:spcBef>
              <a:buFont typeface="Arial"/>
              <a:buChar char="•"/>
            </a:pPr>
            <a:r>
              <a:rPr lang="en-US" sz="2799" dirty="0">
                <a:solidFill>
                  <a:srgbClr val="FFFFFF"/>
                </a:solidFill>
                <a:latin typeface="Georgia Pro"/>
                <a:ea typeface="Georgia Pro"/>
                <a:cs typeface="Georgia Pro"/>
                <a:sym typeface="Georgia Pro"/>
              </a:rPr>
              <a:t>Alue-SM</a:t>
            </a:r>
          </a:p>
          <a:p>
            <a:pPr marL="604519" lvl="1" indent="-302260" algn="l">
              <a:lnSpc>
                <a:spcPts val="3919"/>
              </a:lnSpc>
              <a:spcBef>
                <a:spcPct val="0"/>
              </a:spcBef>
              <a:buFont typeface="Arial"/>
              <a:buChar char="•"/>
            </a:pPr>
            <a:r>
              <a:rPr lang="en-US" sz="2799" dirty="0" err="1">
                <a:solidFill>
                  <a:srgbClr val="FFFFFF"/>
                </a:solidFill>
                <a:latin typeface="Georgia Pro"/>
                <a:ea typeface="Georgia Pro"/>
                <a:cs typeface="Georgia Pro"/>
                <a:sym typeface="Georgia Pro"/>
              </a:rPr>
              <a:t>Sääntömuutosten</a:t>
            </a:r>
            <a:r>
              <a:rPr lang="en-US" sz="2799" dirty="0">
                <a:solidFill>
                  <a:srgbClr val="FFFFFF"/>
                </a:solidFill>
                <a:latin typeface="Georgia Pro"/>
                <a:ea typeface="Georgia Pro"/>
                <a:cs typeface="Georgia Pro"/>
                <a:sym typeface="Georgia Pro"/>
              </a:rPr>
              <a:t> </a:t>
            </a:r>
            <a:r>
              <a:rPr lang="en-US" sz="2799" dirty="0" err="1">
                <a:solidFill>
                  <a:srgbClr val="FFFFFF"/>
                </a:solidFill>
                <a:latin typeface="Georgia Pro"/>
                <a:ea typeface="Georgia Pro"/>
                <a:cs typeface="Georgia Pro"/>
                <a:sym typeface="Georgia Pro"/>
              </a:rPr>
              <a:t>kertaus</a:t>
            </a:r>
            <a:r>
              <a:rPr lang="en-US" sz="2799" dirty="0">
                <a:solidFill>
                  <a:srgbClr val="FFFFFF"/>
                </a:solidFill>
                <a:latin typeface="Georgia Pro"/>
                <a:ea typeface="Georgia Pro"/>
                <a:cs typeface="Georgia Pro"/>
                <a:sym typeface="Georgia Pro"/>
              </a:rPr>
              <a:t> </a:t>
            </a:r>
            <a:r>
              <a:rPr lang="en-US" sz="2799" dirty="0" err="1">
                <a:solidFill>
                  <a:srgbClr val="FFFFFF"/>
                </a:solidFill>
                <a:latin typeface="Georgia Pro"/>
                <a:ea typeface="Georgia Pro"/>
                <a:cs typeface="Georgia Pro"/>
                <a:sym typeface="Georgia Pro"/>
              </a:rPr>
              <a:t>ikäluokittain</a:t>
            </a:r>
            <a:endParaRPr lang="en-US" sz="2799" dirty="0">
              <a:solidFill>
                <a:srgbClr val="FFFFFF"/>
              </a:solidFill>
              <a:latin typeface="Georgia Pro"/>
              <a:ea typeface="Georgia Pro"/>
              <a:cs typeface="Georgia Pro"/>
              <a:sym typeface="Georgia Pro"/>
            </a:endParaRPr>
          </a:p>
          <a:p>
            <a:pPr marL="1209039" lvl="2" indent="-403013" algn="l">
              <a:lnSpc>
                <a:spcPts val="3919"/>
              </a:lnSpc>
              <a:spcBef>
                <a:spcPct val="0"/>
              </a:spcBef>
              <a:buFont typeface="Arial"/>
              <a:buChar char="⚬"/>
            </a:pPr>
            <a:r>
              <a:rPr lang="en-US" sz="2799" dirty="0">
                <a:solidFill>
                  <a:srgbClr val="FFFFFF"/>
                </a:solidFill>
                <a:latin typeface="Georgia Pro"/>
                <a:ea typeface="Georgia Pro"/>
                <a:cs typeface="Georgia Pro"/>
                <a:sym typeface="Georgia Pro"/>
              </a:rPr>
              <a:t>U9 (F-</a:t>
            </a:r>
            <a:r>
              <a:rPr lang="en-US" sz="2799" dirty="0" err="1">
                <a:solidFill>
                  <a:srgbClr val="FFFFFF"/>
                </a:solidFill>
                <a:latin typeface="Georgia Pro"/>
                <a:ea typeface="Georgia Pro"/>
                <a:cs typeface="Georgia Pro"/>
                <a:sym typeface="Georgia Pro"/>
              </a:rPr>
              <a:t>juniorit</a:t>
            </a:r>
            <a:r>
              <a:rPr lang="en-US" sz="2799" dirty="0">
                <a:solidFill>
                  <a:srgbClr val="FFFFFF"/>
                </a:solidFill>
                <a:latin typeface="Georgia Pro"/>
                <a:ea typeface="Georgia Pro"/>
                <a:cs typeface="Georgia Pro"/>
                <a:sym typeface="Georgia Pro"/>
              </a:rPr>
              <a:t>)</a:t>
            </a:r>
          </a:p>
          <a:p>
            <a:pPr marL="1209039" lvl="2" indent="-403013" algn="l">
              <a:lnSpc>
                <a:spcPts val="3919"/>
              </a:lnSpc>
              <a:spcBef>
                <a:spcPct val="0"/>
              </a:spcBef>
              <a:buFont typeface="Arial"/>
              <a:buChar char="⚬"/>
            </a:pPr>
            <a:r>
              <a:rPr lang="en-US" sz="2799" dirty="0">
                <a:solidFill>
                  <a:srgbClr val="FFFFFF"/>
                </a:solidFill>
                <a:latin typeface="Georgia Pro"/>
                <a:ea typeface="Georgia Pro"/>
                <a:cs typeface="Georgia Pro"/>
                <a:sym typeface="Georgia Pro"/>
              </a:rPr>
              <a:t>U11 (E-</a:t>
            </a:r>
            <a:r>
              <a:rPr lang="en-US" sz="2799" dirty="0" err="1">
                <a:solidFill>
                  <a:srgbClr val="FFFFFF"/>
                </a:solidFill>
                <a:latin typeface="Georgia Pro"/>
                <a:ea typeface="Georgia Pro"/>
                <a:cs typeface="Georgia Pro"/>
                <a:sym typeface="Georgia Pro"/>
              </a:rPr>
              <a:t>juniorit</a:t>
            </a:r>
            <a:r>
              <a:rPr lang="en-US" sz="2799" dirty="0">
                <a:solidFill>
                  <a:srgbClr val="FFFFFF"/>
                </a:solidFill>
                <a:latin typeface="Georgia Pro"/>
                <a:ea typeface="Georgia Pro"/>
                <a:cs typeface="Georgia Pro"/>
                <a:sym typeface="Georgia Pro"/>
              </a:rPr>
              <a:t>)</a:t>
            </a:r>
          </a:p>
          <a:p>
            <a:pPr marL="1209039" lvl="2" indent="-403013" algn="l">
              <a:lnSpc>
                <a:spcPts val="3919"/>
              </a:lnSpc>
              <a:spcBef>
                <a:spcPct val="0"/>
              </a:spcBef>
              <a:buFont typeface="Arial"/>
              <a:buChar char="⚬"/>
            </a:pPr>
            <a:r>
              <a:rPr lang="en-US" sz="2799" dirty="0">
                <a:solidFill>
                  <a:srgbClr val="FFFFFF"/>
                </a:solidFill>
                <a:latin typeface="Georgia Pro"/>
                <a:ea typeface="Georgia Pro"/>
                <a:cs typeface="Georgia Pro"/>
                <a:sym typeface="Georgia Pro"/>
              </a:rPr>
              <a:t>U13 (D-</a:t>
            </a:r>
            <a:r>
              <a:rPr lang="en-US" sz="2799" dirty="0" err="1">
                <a:solidFill>
                  <a:srgbClr val="FFFFFF"/>
                </a:solidFill>
                <a:latin typeface="Georgia Pro"/>
                <a:ea typeface="Georgia Pro"/>
                <a:cs typeface="Georgia Pro"/>
                <a:sym typeface="Georgia Pro"/>
              </a:rPr>
              <a:t>juniorit</a:t>
            </a:r>
            <a:r>
              <a:rPr lang="en-US" sz="2799" dirty="0">
                <a:solidFill>
                  <a:srgbClr val="FFFFFF"/>
                </a:solidFill>
                <a:latin typeface="Georgia Pro"/>
                <a:ea typeface="Georgia Pro"/>
                <a:cs typeface="Georgia Pro"/>
                <a:sym typeface="Georgia Pro"/>
              </a:rPr>
              <a:t>)</a:t>
            </a:r>
          </a:p>
          <a:p>
            <a:pPr marL="1209039" lvl="2" indent="-403013" algn="l">
              <a:lnSpc>
                <a:spcPts val="3919"/>
              </a:lnSpc>
              <a:spcBef>
                <a:spcPct val="0"/>
              </a:spcBef>
              <a:buFont typeface="Arial"/>
              <a:buChar char="⚬"/>
            </a:pPr>
            <a:r>
              <a:rPr lang="en-US" sz="2799" dirty="0">
                <a:solidFill>
                  <a:srgbClr val="FFFFFF"/>
                </a:solidFill>
                <a:latin typeface="Georgia Pro"/>
                <a:ea typeface="Georgia Pro"/>
                <a:cs typeface="Georgia Pro"/>
                <a:sym typeface="Georgia Pro"/>
              </a:rPr>
              <a:t>Power Cup</a:t>
            </a:r>
          </a:p>
          <a:p>
            <a:pPr marL="604519" lvl="1" indent="-302260" algn="l">
              <a:lnSpc>
                <a:spcPts val="3919"/>
              </a:lnSpc>
              <a:spcBef>
                <a:spcPct val="0"/>
              </a:spcBef>
              <a:buFont typeface="Arial"/>
              <a:buChar char="•"/>
            </a:pPr>
            <a:r>
              <a:rPr lang="en-US" sz="2799" dirty="0" err="1">
                <a:solidFill>
                  <a:srgbClr val="FFFFFF"/>
                </a:solidFill>
                <a:latin typeface="Georgia Pro"/>
                <a:ea typeface="Georgia Pro"/>
                <a:cs typeface="Georgia Pro"/>
                <a:sym typeface="Georgia Pro"/>
              </a:rPr>
              <a:t>Tripla</a:t>
            </a:r>
            <a:r>
              <a:rPr lang="en-US" sz="2799" dirty="0">
                <a:solidFill>
                  <a:srgbClr val="FFFFFF"/>
                </a:solidFill>
                <a:latin typeface="Georgia Pro"/>
                <a:ea typeface="Georgia Pro"/>
                <a:cs typeface="Georgia Pro"/>
                <a:sym typeface="Georgia Pro"/>
              </a:rPr>
              <a:t> </a:t>
            </a:r>
            <a:r>
              <a:rPr lang="en-US" sz="2799" dirty="0" err="1">
                <a:solidFill>
                  <a:srgbClr val="FFFFFF"/>
                </a:solidFill>
                <a:latin typeface="Georgia Pro"/>
                <a:ea typeface="Georgia Pro"/>
                <a:cs typeface="Georgia Pro"/>
                <a:sym typeface="Georgia Pro"/>
              </a:rPr>
              <a:t>pallon</a:t>
            </a:r>
            <a:r>
              <a:rPr lang="en-US" sz="2799" dirty="0">
                <a:solidFill>
                  <a:srgbClr val="FFFFFF"/>
                </a:solidFill>
                <a:latin typeface="Georgia Pro"/>
                <a:ea typeface="Georgia Pro"/>
                <a:cs typeface="Georgia Pro"/>
                <a:sym typeface="Georgia Pro"/>
              </a:rPr>
              <a:t> </a:t>
            </a:r>
            <a:r>
              <a:rPr lang="en-US" sz="2799" dirty="0" err="1">
                <a:solidFill>
                  <a:srgbClr val="FFFFFF"/>
                </a:solidFill>
                <a:latin typeface="Georgia Pro"/>
                <a:ea typeface="Georgia Pro"/>
                <a:cs typeface="Georgia Pro"/>
                <a:sym typeface="Georgia Pro"/>
              </a:rPr>
              <a:t>demovideo</a:t>
            </a:r>
            <a:endParaRPr lang="en-US" sz="2799" dirty="0">
              <a:solidFill>
                <a:srgbClr val="FFFFFF"/>
              </a:solidFill>
              <a:latin typeface="Georgia Pro"/>
              <a:ea typeface="Georgia Pro"/>
              <a:cs typeface="Georgia Pro"/>
              <a:sym typeface="Georgia Pro"/>
            </a:endParaRPr>
          </a:p>
          <a:p>
            <a:pPr marL="604519" lvl="1" indent="-302260" algn="l">
              <a:lnSpc>
                <a:spcPts val="3919"/>
              </a:lnSpc>
              <a:spcBef>
                <a:spcPct val="0"/>
              </a:spcBef>
              <a:buFont typeface="Arial"/>
              <a:buChar char="•"/>
            </a:pPr>
            <a:r>
              <a:rPr lang="en-US" sz="2799" dirty="0" err="1">
                <a:solidFill>
                  <a:srgbClr val="FFFFFF"/>
                </a:solidFill>
                <a:latin typeface="Georgia Pro"/>
                <a:ea typeface="Georgia Pro"/>
                <a:cs typeface="Georgia Pro"/>
                <a:sym typeface="Georgia Pro"/>
              </a:rPr>
              <a:t>Alueelliset</a:t>
            </a:r>
            <a:r>
              <a:rPr lang="en-US" sz="2799" dirty="0">
                <a:solidFill>
                  <a:srgbClr val="FFFFFF"/>
                </a:solidFill>
                <a:latin typeface="Georgia Pro"/>
                <a:ea typeface="Georgia Pro"/>
                <a:cs typeface="Georgia Pro"/>
                <a:sym typeface="Georgia Pro"/>
              </a:rPr>
              <a:t> </a:t>
            </a:r>
            <a:r>
              <a:rPr lang="en-US" sz="2799" dirty="0" err="1">
                <a:solidFill>
                  <a:srgbClr val="FFFFFF"/>
                </a:solidFill>
                <a:latin typeface="Georgia Pro"/>
                <a:ea typeface="Georgia Pro"/>
                <a:cs typeface="Georgia Pro"/>
                <a:sym typeface="Georgia Pro"/>
              </a:rPr>
              <a:t>mahdollisuudet</a:t>
            </a:r>
            <a:r>
              <a:rPr lang="en-US" sz="2799" dirty="0">
                <a:solidFill>
                  <a:srgbClr val="FFFFFF"/>
                </a:solidFill>
                <a:latin typeface="Georgia Pro"/>
                <a:ea typeface="Georgia Pro"/>
                <a:cs typeface="Georgia Pro"/>
                <a:sym typeface="Georgia Pro"/>
              </a:rPr>
              <a:t> ja </a:t>
            </a:r>
            <a:r>
              <a:rPr lang="en-US" sz="2799" dirty="0" err="1">
                <a:solidFill>
                  <a:srgbClr val="FFFFFF"/>
                </a:solidFill>
                <a:latin typeface="Georgia Pro"/>
                <a:ea typeface="Georgia Pro"/>
                <a:cs typeface="Georgia Pro"/>
                <a:sym typeface="Georgia Pro"/>
              </a:rPr>
              <a:t>oikean</a:t>
            </a:r>
            <a:r>
              <a:rPr lang="en-US" sz="2799" dirty="0">
                <a:solidFill>
                  <a:srgbClr val="FFFFFF"/>
                </a:solidFill>
                <a:latin typeface="Georgia Pro"/>
                <a:ea typeface="Georgia Pro"/>
                <a:cs typeface="Georgia Pro"/>
                <a:sym typeface="Georgia Pro"/>
              </a:rPr>
              <a:t> </a:t>
            </a:r>
            <a:r>
              <a:rPr lang="en-US" sz="2799" dirty="0" err="1">
                <a:solidFill>
                  <a:srgbClr val="FFFFFF"/>
                </a:solidFill>
                <a:latin typeface="Georgia Pro"/>
                <a:ea typeface="Georgia Pro"/>
                <a:cs typeface="Georgia Pro"/>
                <a:sym typeface="Georgia Pro"/>
              </a:rPr>
              <a:t>pelimuodon</a:t>
            </a:r>
            <a:r>
              <a:rPr lang="en-US" sz="2799" dirty="0">
                <a:solidFill>
                  <a:srgbClr val="FFFFFF"/>
                </a:solidFill>
                <a:latin typeface="Georgia Pro"/>
                <a:ea typeface="Georgia Pro"/>
                <a:cs typeface="Georgia Pro"/>
                <a:sym typeface="Georgia Pro"/>
              </a:rPr>
              <a:t> </a:t>
            </a:r>
            <a:r>
              <a:rPr lang="en-US" sz="2799" dirty="0" err="1">
                <a:solidFill>
                  <a:srgbClr val="FFFFFF"/>
                </a:solidFill>
                <a:latin typeface="Georgia Pro"/>
                <a:ea typeface="Georgia Pro"/>
                <a:cs typeface="Georgia Pro"/>
                <a:sym typeface="Georgia Pro"/>
              </a:rPr>
              <a:t>löytäminen</a:t>
            </a:r>
            <a:endParaRPr lang="en-US" sz="2799" dirty="0">
              <a:solidFill>
                <a:srgbClr val="FFFFFF"/>
              </a:solidFill>
              <a:latin typeface="Georgia Pro"/>
              <a:ea typeface="Georgia Pro"/>
              <a:cs typeface="Georgia Pro"/>
              <a:sym typeface="Georgia Pro"/>
            </a:endParaRPr>
          </a:p>
          <a:p>
            <a:pPr marL="604519" lvl="1" indent="-302260" algn="l">
              <a:lnSpc>
                <a:spcPts val="3919"/>
              </a:lnSpc>
              <a:spcBef>
                <a:spcPct val="0"/>
              </a:spcBef>
              <a:buFont typeface="Arial"/>
              <a:buChar char="•"/>
            </a:pPr>
            <a:r>
              <a:rPr lang="en-US" sz="2799" dirty="0" err="1">
                <a:solidFill>
                  <a:srgbClr val="FFFFFF"/>
                </a:solidFill>
                <a:latin typeface="Georgia Pro"/>
                <a:ea typeface="Georgia Pro"/>
                <a:cs typeface="Georgia Pro"/>
                <a:sym typeface="Georgia Pro"/>
              </a:rPr>
              <a:t>Joukkuepelien</a:t>
            </a:r>
            <a:r>
              <a:rPr lang="en-US" sz="2799" dirty="0">
                <a:solidFill>
                  <a:srgbClr val="FFFFFF"/>
                </a:solidFill>
                <a:latin typeface="Georgia Pro"/>
                <a:ea typeface="Georgia Pro"/>
                <a:cs typeface="Georgia Pro"/>
                <a:sym typeface="Georgia Pro"/>
              </a:rPr>
              <a:t> </a:t>
            </a:r>
            <a:r>
              <a:rPr lang="en-US" sz="2799" dirty="0" err="1">
                <a:solidFill>
                  <a:srgbClr val="FFFFFF"/>
                </a:solidFill>
                <a:latin typeface="Georgia Pro"/>
                <a:ea typeface="Georgia Pro"/>
                <a:cs typeface="Georgia Pro"/>
                <a:sym typeface="Georgia Pro"/>
              </a:rPr>
              <a:t>lasten</a:t>
            </a:r>
            <a:r>
              <a:rPr lang="en-US" sz="2799" dirty="0">
                <a:solidFill>
                  <a:srgbClr val="FFFFFF"/>
                </a:solidFill>
                <a:latin typeface="Georgia Pro"/>
                <a:ea typeface="Georgia Pro"/>
                <a:cs typeface="Georgia Pro"/>
                <a:sym typeface="Georgia Pro"/>
              </a:rPr>
              <a:t> </a:t>
            </a:r>
            <a:r>
              <a:rPr lang="en-US" sz="2799" dirty="0" err="1">
                <a:solidFill>
                  <a:srgbClr val="FFFFFF"/>
                </a:solidFill>
                <a:latin typeface="Georgia Pro"/>
                <a:ea typeface="Georgia Pro"/>
                <a:cs typeface="Georgia Pro"/>
                <a:sym typeface="Georgia Pro"/>
              </a:rPr>
              <a:t>urheilun</a:t>
            </a:r>
            <a:r>
              <a:rPr lang="en-US" sz="2799" dirty="0">
                <a:solidFill>
                  <a:srgbClr val="FFFFFF"/>
                </a:solidFill>
                <a:latin typeface="Georgia Pro"/>
                <a:ea typeface="Georgia Pro"/>
                <a:cs typeface="Georgia Pro"/>
                <a:sym typeface="Georgia Pro"/>
              </a:rPr>
              <a:t> </a:t>
            </a:r>
            <a:r>
              <a:rPr lang="en-US" sz="2799" dirty="0" err="1">
                <a:solidFill>
                  <a:srgbClr val="FFFFFF"/>
                </a:solidFill>
                <a:latin typeface="Georgia Pro"/>
                <a:ea typeface="Georgia Pro"/>
                <a:cs typeface="Georgia Pro"/>
                <a:sym typeface="Georgia Pro"/>
              </a:rPr>
              <a:t>illat</a:t>
            </a:r>
            <a:endParaRPr lang="en-US" sz="2799" dirty="0">
              <a:solidFill>
                <a:srgbClr val="FFFFFF"/>
              </a:solidFill>
              <a:latin typeface="Georgia Pro"/>
              <a:ea typeface="Georgia Pro"/>
              <a:cs typeface="Georgia Pro"/>
              <a:sym typeface="Georgia Pro"/>
            </a:endParaRPr>
          </a:p>
          <a:p>
            <a:pPr marL="604519" lvl="1" indent="-302260" algn="l">
              <a:lnSpc>
                <a:spcPts val="3919"/>
              </a:lnSpc>
              <a:spcBef>
                <a:spcPct val="0"/>
              </a:spcBef>
              <a:buFont typeface="Arial"/>
              <a:buChar char="•"/>
            </a:pPr>
            <a:r>
              <a:rPr lang="en-US" sz="2799" dirty="0" err="1">
                <a:solidFill>
                  <a:srgbClr val="FFFFFF"/>
                </a:solidFill>
                <a:latin typeface="Georgia Pro"/>
                <a:ea typeface="Georgia Pro"/>
                <a:cs typeface="Georgia Pro"/>
                <a:sym typeface="Georgia Pro"/>
              </a:rPr>
              <a:t>Kysymykset</a:t>
            </a:r>
            <a:endParaRPr lang="en-US" sz="2799" dirty="0">
              <a:solidFill>
                <a:srgbClr val="FFFFFF"/>
              </a:solidFill>
              <a:latin typeface="Georgia Pro"/>
              <a:ea typeface="Georgia Pro"/>
              <a:cs typeface="Georgia Pro"/>
              <a:sym typeface="Georgia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893339" y="2178614"/>
            <a:ext cx="14501319" cy="1190627"/>
          </a:xfrm>
          <a:prstGeom prst="rect">
            <a:avLst/>
          </a:prstGeom>
        </p:spPr>
        <p:txBody>
          <a:bodyPr lIns="0" tIns="0" rIns="0" bIns="0" rtlCol="0" anchor="t">
            <a:spAutoFit/>
          </a:bodyPr>
          <a:lstStyle/>
          <a:p>
            <a:pPr marL="0" lvl="0" indent="0" algn="ctr">
              <a:lnSpc>
                <a:spcPts val="8925"/>
              </a:lnSpc>
            </a:pPr>
            <a:r>
              <a:rPr lang="en-US" sz="8500" b="1" dirty="0">
                <a:solidFill>
                  <a:srgbClr val="FFFFFF"/>
                </a:solidFill>
                <a:latin typeface="Georgia Pro Bold"/>
                <a:ea typeface="Georgia Pro Bold"/>
                <a:cs typeface="Georgia Pro Bold"/>
                <a:sym typeface="Georgia Pro Bold"/>
              </a:rPr>
              <a:t>KIITOS!</a:t>
            </a:r>
          </a:p>
        </p:txBody>
      </p:sp>
      <p:sp>
        <p:nvSpPr>
          <p:cNvPr id="4" name="TextBox 4"/>
          <p:cNvSpPr txBox="1"/>
          <p:nvPr/>
        </p:nvSpPr>
        <p:spPr>
          <a:xfrm>
            <a:off x="2947760" y="6371036"/>
            <a:ext cx="12392479" cy="889924"/>
          </a:xfrm>
          <a:prstGeom prst="rect">
            <a:avLst/>
          </a:prstGeom>
        </p:spPr>
        <p:txBody>
          <a:bodyPr wrap="square" lIns="0" tIns="0" rIns="0" bIns="0" rtlCol="0" anchor="t">
            <a:spAutoFit/>
          </a:bodyPr>
          <a:lstStyle/>
          <a:p>
            <a:pPr marL="0" lvl="0" indent="0" algn="ctr">
              <a:lnSpc>
                <a:spcPts val="6859"/>
              </a:lnSpc>
            </a:pPr>
            <a:r>
              <a:rPr lang="en-US" sz="6600" dirty="0" err="1">
                <a:solidFill>
                  <a:srgbClr val="FFFFFF"/>
                </a:solidFill>
                <a:latin typeface="Georgia Pro"/>
                <a:ea typeface="Georgia Pro"/>
                <a:cs typeface="Georgia Pro"/>
                <a:sym typeface="Georgia Pro"/>
              </a:rPr>
              <a:t>Kysymysten</a:t>
            </a:r>
            <a:r>
              <a:rPr lang="en-US" sz="6600" dirty="0">
                <a:solidFill>
                  <a:srgbClr val="FFFFFF"/>
                </a:solidFill>
                <a:latin typeface="Georgia Pro"/>
                <a:ea typeface="Georgia Pro"/>
                <a:cs typeface="Georgia Pro"/>
                <a:sym typeface="Georgia Pro"/>
              </a:rPr>
              <a:t> </a:t>
            </a:r>
            <a:r>
              <a:rPr lang="en-US" sz="6600" dirty="0" err="1">
                <a:solidFill>
                  <a:srgbClr val="FFFFFF"/>
                </a:solidFill>
                <a:latin typeface="Georgia Pro"/>
                <a:ea typeface="Georgia Pro"/>
                <a:cs typeface="Georgia Pro"/>
                <a:sym typeface="Georgia Pro"/>
              </a:rPr>
              <a:t>aika</a:t>
            </a:r>
            <a:endParaRPr lang="en-US" sz="6600" dirty="0">
              <a:solidFill>
                <a:srgbClr val="FFFFFF"/>
              </a:solidFill>
              <a:latin typeface="Georgia Pro"/>
              <a:ea typeface="Georgia Pro"/>
              <a:cs typeface="Georgia Pro"/>
              <a:sym typeface="Georgia Pro"/>
            </a:endParaRPr>
          </a:p>
        </p:txBody>
      </p:sp>
      <p:sp>
        <p:nvSpPr>
          <p:cNvPr id="5" name="AutoShape 5"/>
          <p:cNvSpPr/>
          <p:nvPr/>
        </p:nvSpPr>
        <p:spPr>
          <a:xfrm>
            <a:off x="1893341" y="4234919"/>
            <a:ext cx="14501319" cy="0"/>
          </a:xfrm>
          <a:prstGeom prst="line">
            <a:avLst/>
          </a:prstGeom>
          <a:ln w="38100" cap="flat">
            <a:solidFill>
              <a:schemeClr val="bg1"/>
            </a:solidFill>
            <a:prstDash val="solid"/>
            <a:headEnd type="none" w="sm" len="sm"/>
            <a:tailEnd type="none" w="sm" len="sm"/>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162A"/>
        </a:solidFill>
        <a:effectLst/>
      </p:bgPr>
    </p:bg>
    <p:spTree>
      <p:nvGrpSpPr>
        <p:cNvPr id="1" name=""/>
        <p:cNvGrpSpPr/>
        <p:nvPr/>
      </p:nvGrpSpPr>
      <p:grpSpPr>
        <a:xfrm>
          <a:off x="0" y="0"/>
          <a:ext cx="0" cy="0"/>
          <a:chOff x="0" y="0"/>
          <a:chExt cx="0" cy="0"/>
        </a:xfrm>
      </p:grpSpPr>
      <p:sp>
        <p:nvSpPr>
          <p:cNvPr id="2" name="TextBox 2"/>
          <p:cNvSpPr txBox="1"/>
          <p:nvPr/>
        </p:nvSpPr>
        <p:spPr>
          <a:xfrm>
            <a:off x="8334195" y="4002405"/>
            <a:ext cx="8449110" cy="2148840"/>
          </a:xfrm>
          <a:prstGeom prst="rect">
            <a:avLst/>
          </a:prstGeom>
        </p:spPr>
        <p:txBody>
          <a:bodyPr lIns="0" tIns="0" rIns="0" bIns="0" rtlCol="0" anchor="t">
            <a:spAutoFit/>
          </a:bodyPr>
          <a:lstStyle/>
          <a:p>
            <a:pPr marL="0" lvl="0" indent="0" algn="ctr">
              <a:lnSpc>
                <a:spcPts val="8610"/>
              </a:lnSpc>
              <a:spcBef>
                <a:spcPct val="0"/>
              </a:spcBef>
            </a:pPr>
            <a:r>
              <a:rPr lang="en-US" sz="6150" b="1">
                <a:solidFill>
                  <a:srgbClr val="FFFFFF"/>
                </a:solidFill>
                <a:latin typeface="Georgia Pro Bold"/>
                <a:ea typeface="Georgia Pro Bold"/>
                <a:cs typeface="Georgia Pro Bold"/>
                <a:sym typeface="Georgia Pro Bold"/>
              </a:rPr>
              <a:t>Ikäluokkanimitysten muutokset</a:t>
            </a:r>
          </a:p>
        </p:txBody>
      </p:sp>
      <p:grpSp>
        <p:nvGrpSpPr>
          <p:cNvPr id="3" name="Group 3"/>
          <p:cNvGrpSpPr/>
          <p:nvPr/>
        </p:nvGrpSpPr>
        <p:grpSpPr>
          <a:xfrm>
            <a:off x="0" y="0"/>
            <a:ext cx="6858000" cy="10287000"/>
            <a:chOff x="0" y="0"/>
            <a:chExt cx="812800" cy="1219200"/>
          </a:xfrm>
        </p:grpSpPr>
        <p:sp>
          <p:nvSpPr>
            <p:cNvPr id="4" name="Freeform 4" descr="Kuva, joka sisältää kohteen nuoli  Kuvaus luotu automaattisesti"/>
            <p:cNvSpPr/>
            <p:nvPr/>
          </p:nvSpPr>
          <p:spPr>
            <a:xfrm>
              <a:off x="0" y="0"/>
              <a:ext cx="812800" cy="1219200"/>
            </a:xfrm>
            <a:custGeom>
              <a:avLst/>
              <a:gdLst/>
              <a:ahLst/>
              <a:cxnLst/>
              <a:rect l="l" t="t" r="r" b="b"/>
              <a:pathLst>
                <a:path w="812800" h="1219200">
                  <a:moveTo>
                    <a:pt x="0" y="0"/>
                  </a:moveTo>
                  <a:lnTo>
                    <a:pt x="812800" y="0"/>
                  </a:lnTo>
                  <a:lnTo>
                    <a:pt x="812800" y="1219200"/>
                  </a:lnTo>
                  <a:lnTo>
                    <a:pt x="0" y="1219200"/>
                  </a:lnTo>
                  <a:close/>
                </a:path>
              </a:pathLst>
            </a:custGeom>
            <a:blipFill>
              <a:blip r:embed="rId2"/>
              <a:stretch>
                <a:fillRect l="-3021" r="-3021"/>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43705" y="1016717"/>
            <a:ext cx="12929436" cy="1228725"/>
          </a:xfrm>
          <a:prstGeom prst="rect">
            <a:avLst/>
          </a:prstGeom>
        </p:spPr>
        <p:txBody>
          <a:bodyPr lIns="0" tIns="0" rIns="0" bIns="0" rtlCol="0" anchor="t">
            <a:spAutoFit/>
          </a:bodyPr>
          <a:lstStyle/>
          <a:p>
            <a:pPr marL="0" lvl="0" indent="0" algn="l">
              <a:lnSpc>
                <a:spcPts val="9600"/>
              </a:lnSpc>
            </a:pPr>
            <a:r>
              <a:rPr lang="en-US" sz="8000">
                <a:solidFill>
                  <a:srgbClr val="FFFFFF"/>
                </a:solidFill>
                <a:latin typeface="Georgia Pro"/>
                <a:ea typeface="Georgia Pro"/>
                <a:cs typeface="Georgia Pro"/>
                <a:sym typeface="Georgia Pro"/>
              </a:rPr>
              <a:t>Ikäluokat</a:t>
            </a:r>
          </a:p>
        </p:txBody>
      </p:sp>
      <p:sp>
        <p:nvSpPr>
          <p:cNvPr id="4" name="TextBox 4"/>
          <p:cNvSpPr txBox="1"/>
          <p:nvPr/>
        </p:nvSpPr>
        <p:spPr>
          <a:xfrm>
            <a:off x="0" y="2751149"/>
            <a:ext cx="15248153" cy="4953215"/>
          </a:xfrm>
          <a:prstGeom prst="rect">
            <a:avLst/>
          </a:prstGeom>
        </p:spPr>
        <p:txBody>
          <a:bodyPr lIns="0" tIns="0" rIns="0" bIns="0" rtlCol="0" anchor="t">
            <a:spAutoFit/>
          </a:bodyPr>
          <a:lstStyle/>
          <a:p>
            <a:pPr marL="524434" lvl="1" indent="-262217" algn="l">
              <a:lnSpc>
                <a:spcPts val="4858"/>
              </a:lnSpc>
              <a:buFont typeface="Arial"/>
              <a:buChar char="•"/>
            </a:pPr>
            <a:r>
              <a:rPr lang="en-US" sz="2429" dirty="0" err="1">
                <a:solidFill>
                  <a:srgbClr val="FFFFFF"/>
                </a:solidFill>
                <a:latin typeface="Georgia Pro"/>
                <a:ea typeface="Georgia Pro"/>
                <a:cs typeface="Georgia Pro"/>
                <a:sym typeface="Georgia Pro"/>
              </a:rPr>
              <a:t>Vaiheittainen</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siirtyminen</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kansainväliseen</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ikäluokkanimitykseen</a:t>
            </a:r>
            <a:endParaRPr lang="en-US" sz="2429" dirty="0">
              <a:solidFill>
                <a:srgbClr val="FFFFFF"/>
              </a:solidFill>
              <a:latin typeface="Georgia Pro"/>
              <a:ea typeface="Georgia Pro"/>
              <a:cs typeface="Georgia Pro"/>
              <a:sym typeface="Georgia Pro"/>
            </a:endParaRPr>
          </a:p>
          <a:p>
            <a:pPr marL="524434" lvl="1" indent="-262217" algn="l">
              <a:lnSpc>
                <a:spcPts val="4858"/>
              </a:lnSpc>
              <a:buFont typeface="Arial"/>
              <a:buChar char="•"/>
            </a:pPr>
            <a:r>
              <a:rPr lang="en-US" sz="2429" dirty="0" err="1">
                <a:solidFill>
                  <a:srgbClr val="FFFFFF"/>
                </a:solidFill>
                <a:latin typeface="Georgia Pro"/>
                <a:ea typeface="Georgia Pro"/>
                <a:cs typeface="Georgia Pro"/>
                <a:sym typeface="Georgia Pro"/>
              </a:rPr>
              <a:t>Esim</a:t>
            </a:r>
            <a:r>
              <a:rPr lang="en-US" sz="2429" dirty="0">
                <a:solidFill>
                  <a:srgbClr val="FFFFFF"/>
                </a:solidFill>
                <a:latin typeface="Georgia Pro"/>
                <a:ea typeface="Georgia Pro"/>
                <a:cs typeface="Georgia Pro"/>
                <a:sym typeface="Georgia Pro"/>
              </a:rPr>
              <a:t>. U11 (E-</a:t>
            </a:r>
            <a:r>
              <a:rPr lang="en-US" sz="2429" dirty="0" err="1">
                <a:solidFill>
                  <a:srgbClr val="FFFFFF"/>
                </a:solidFill>
                <a:latin typeface="Georgia Pro"/>
                <a:ea typeface="Georgia Pro"/>
                <a:cs typeface="Georgia Pro"/>
                <a:sym typeface="Georgia Pro"/>
              </a:rPr>
              <a:t>ikäiset</a:t>
            </a:r>
            <a:r>
              <a:rPr lang="en-US" sz="2429" dirty="0">
                <a:solidFill>
                  <a:srgbClr val="FFFFFF"/>
                </a:solidFill>
                <a:latin typeface="Georgia Pro"/>
                <a:ea typeface="Georgia Pro"/>
                <a:cs typeface="Georgia Pro"/>
                <a:sym typeface="Georgia Pro"/>
              </a:rPr>
              <a:t>) –</a:t>
            </a:r>
            <a:r>
              <a:rPr lang="en-US" sz="2429" dirty="0">
                <a:solidFill>
                  <a:srgbClr val="FFC000"/>
                </a:solidFill>
                <a:latin typeface="Georgia Pro"/>
                <a:ea typeface="Georgia Pro"/>
                <a:cs typeface="Georgia Pro"/>
                <a:sym typeface="Georgia Pro"/>
              </a:rPr>
              <a:t> </a:t>
            </a:r>
            <a:r>
              <a:rPr lang="en-US" sz="2429" dirty="0" err="1">
                <a:solidFill>
                  <a:srgbClr val="FFC000"/>
                </a:solidFill>
                <a:latin typeface="Georgia Pro"/>
                <a:ea typeface="Georgia Pro"/>
                <a:cs typeface="Georgia Pro"/>
                <a:sym typeface="Georgia Pro"/>
              </a:rPr>
              <a:t>molemmat</a:t>
            </a:r>
            <a:r>
              <a:rPr lang="en-US" sz="2429" dirty="0">
                <a:solidFill>
                  <a:srgbClr val="FFC000"/>
                </a:solidFill>
                <a:latin typeface="Georgia Pro"/>
                <a:ea typeface="Georgia Pro"/>
                <a:cs typeface="Georgia Pro"/>
                <a:sym typeface="Georgia Pro"/>
              </a:rPr>
              <a:t> </a:t>
            </a:r>
            <a:r>
              <a:rPr lang="en-US" sz="2429" dirty="0" err="1">
                <a:solidFill>
                  <a:srgbClr val="FFC000"/>
                </a:solidFill>
                <a:latin typeface="Georgia Pro"/>
                <a:ea typeface="Georgia Pro"/>
                <a:cs typeface="Georgia Pro"/>
                <a:sym typeface="Georgia Pro"/>
              </a:rPr>
              <a:t>säilytetään</a:t>
            </a:r>
            <a:r>
              <a:rPr lang="en-US" sz="2429" dirty="0">
                <a:solidFill>
                  <a:srgbClr val="FFC000"/>
                </a:solidFill>
                <a:latin typeface="Georgia Pro"/>
                <a:ea typeface="Georgia Pro"/>
                <a:cs typeface="Georgia Pro"/>
                <a:sym typeface="Georgia Pro"/>
              </a:rPr>
              <a:t> </a:t>
            </a:r>
            <a:r>
              <a:rPr lang="en-US" sz="2429" dirty="0" err="1">
                <a:solidFill>
                  <a:srgbClr val="FFC000"/>
                </a:solidFill>
                <a:latin typeface="Georgia Pro"/>
                <a:ea typeface="Georgia Pro"/>
                <a:cs typeface="Georgia Pro"/>
                <a:sym typeface="Georgia Pro"/>
              </a:rPr>
              <a:t>kaudelle</a:t>
            </a:r>
            <a:r>
              <a:rPr lang="en-US" sz="2429" dirty="0">
                <a:solidFill>
                  <a:srgbClr val="FFC000"/>
                </a:solidFill>
                <a:latin typeface="Georgia Pro"/>
                <a:ea typeface="Georgia Pro"/>
                <a:cs typeface="Georgia Pro"/>
                <a:sym typeface="Georgia Pro"/>
              </a:rPr>
              <a:t> 25-26</a:t>
            </a:r>
          </a:p>
          <a:p>
            <a:pPr marL="524434" lvl="1" indent="-262217" algn="l">
              <a:lnSpc>
                <a:spcPts val="4858"/>
              </a:lnSpc>
              <a:buFont typeface="Arial"/>
              <a:buChar char="•"/>
            </a:pPr>
            <a:r>
              <a:rPr lang="en-US" sz="2429" dirty="0">
                <a:solidFill>
                  <a:srgbClr val="FFFFFF"/>
                </a:solidFill>
                <a:latin typeface="Georgia Pro"/>
                <a:ea typeface="Georgia Pro"/>
                <a:cs typeface="Georgia Pro"/>
                <a:sym typeface="Georgia Pro"/>
              </a:rPr>
              <a:t>U-</a:t>
            </a:r>
            <a:r>
              <a:rPr lang="en-US" sz="2429" dirty="0" err="1">
                <a:solidFill>
                  <a:srgbClr val="FFFFFF"/>
                </a:solidFill>
                <a:latin typeface="Georgia Pro"/>
                <a:ea typeface="Georgia Pro"/>
                <a:cs typeface="Georgia Pro"/>
                <a:sym typeface="Georgia Pro"/>
              </a:rPr>
              <a:t>kirjaimen</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jälkeinen</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numero</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kertoo</a:t>
            </a:r>
            <a:r>
              <a:rPr lang="en-US" sz="2429" dirty="0">
                <a:solidFill>
                  <a:srgbClr val="FFFFFF"/>
                </a:solidFill>
                <a:latin typeface="Georgia Pro"/>
                <a:ea typeface="Georgia Pro"/>
                <a:cs typeface="Georgia Pro"/>
                <a:sym typeface="Georgia Pro"/>
              </a:rPr>
              <a:t> </a:t>
            </a:r>
            <a:r>
              <a:rPr lang="en-US" sz="2429" u="sng" dirty="0" err="1">
                <a:solidFill>
                  <a:srgbClr val="FFFFFF"/>
                </a:solidFill>
                <a:latin typeface="Georgia Pro"/>
                <a:ea typeface="Georgia Pro"/>
                <a:cs typeface="Georgia Pro"/>
                <a:sym typeface="Georgia Pro"/>
              </a:rPr>
              <a:t>minkä</a:t>
            </a:r>
            <a:r>
              <a:rPr lang="en-US" sz="2429" u="sng" dirty="0">
                <a:solidFill>
                  <a:srgbClr val="FFFFFF"/>
                </a:solidFill>
                <a:latin typeface="Georgia Pro"/>
                <a:ea typeface="Georgia Pro"/>
                <a:cs typeface="Georgia Pro"/>
                <a:sym typeface="Georgia Pro"/>
              </a:rPr>
              <a:t> </a:t>
            </a:r>
            <a:r>
              <a:rPr lang="en-US" sz="2429" u="sng" dirty="0" err="1">
                <a:solidFill>
                  <a:srgbClr val="FFFFFF"/>
                </a:solidFill>
                <a:latin typeface="Georgia Pro"/>
                <a:ea typeface="Georgia Pro"/>
                <a:cs typeface="Georgia Pro"/>
                <a:sym typeface="Georgia Pro"/>
              </a:rPr>
              <a:t>ikäisiä</a:t>
            </a:r>
            <a:r>
              <a:rPr lang="en-US" sz="2429" u="sng" dirty="0">
                <a:solidFill>
                  <a:srgbClr val="FFFFFF"/>
                </a:solidFill>
                <a:latin typeface="Georgia Pro"/>
                <a:ea typeface="Georgia Pro"/>
                <a:cs typeface="Georgia Pro"/>
                <a:sym typeface="Georgia Pro"/>
              </a:rPr>
              <a:t> </a:t>
            </a:r>
            <a:r>
              <a:rPr lang="en-US" sz="2429" u="sng" dirty="0" err="1">
                <a:solidFill>
                  <a:srgbClr val="FFFFFF"/>
                </a:solidFill>
                <a:latin typeface="Georgia Pro"/>
                <a:ea typeface="Georgia Pro"/>
                <a:cs typeface="Georgia Pro"/>
                <a:sym typeface="Georgia Pro"/>
              </a:rPr>
              <a:t>junioreita</a:t>
            </a:r>
            <a:r>
              <a:rPr lang="en-US" sz="2429" u="sng" dirty="0">
                <a:solidFill>
                  <a:srgbClr val="FFFFFF"/>
                </a:solidFill>
                <a:latin typeface="Georgia Pro"/>
                <a:ea typeface="Georgia Pro"/>
                <a:cs typeface="Georgia Pro"/>
                <a:sym typeface="Georgia Pro"/>
              </a:rPr>
              <a:t> </a:t>
            </a:r>
            <a:r>
              <a:rPr lang="en-US" sz="2429" u="sng" dirty="0" err="1">
                <a:solidFill>
                  <a:srgbClr val="FFFFFF"/>
                </a:solidFill>
                <a:latin typeface="Georgia Pro"/>
                <a:ea typeface="Georgia Pro"/>
                <a:cs typeface="Georgia Pro"/>
                <a:sym typeface="Georgia Pro"/>
              </a:rPr>
              <a:t>joukkueessa</a:t>
            </a:r>
            <a:r>
              <a:rPr lang="en-US" sz="2429" u="sng" dirty="0">
                <a:solidFill>
                  <a:srgbClr val="FFFFFF"/>
                </a:solidFill>
                <a:latin typeface="Georgia Pro"/>
                <a:ea typeface="Georgia Pro"/>
                <a:cs typeface="Georgia Pro"/>
                <a:sym typeface="Georgia Pro"/>
              </a:rPr>
              <a:t> </a:t>
            </a:r>
            <a:r>
              <a:rPr lang="en-US" sz="2429" u="sng" dirty="0" err="1">
                <a:solidFill>
                  <a:srgbClr val="FFFFFF"/>
                </a:solidFill>
                <a:latin typeface="Georgia Pro"/>
                <a:ea typeface="Georgia Pro"/>
                <a:cs typeface="Georgia Pro"/>
                <a:sym typeface="Georgia Pro"/>
              </a:rPr>
              <a:t>pelaa</a:t>
            </a:r>
            <a:endParaRPr lang="en-US" sz="2429" u="sng" dirty="0">
              <a:solidFill>
                <a:srgbClr val="FFFFFF"/>
              </a:solidFill>
              <a:latin typeface="Georgia Pro"/>
              <a:ea typeface="Georgia Pro"/>
              <a:cs typeface="Georgia Pro"/>
              <a:sym typeface="Georgia Pro"/>
            </a:endParaRPr>
          </a:p>
          <a:p>
            <a:pPr marL="1048868" lvl="2" indent="-349623" algn="l">
              <a:lnSpc>
                <a:spcPts val="4858"/>
              </a:lnSpc>
              <a:buFont typeface="Arial" panose="020B0604020202020204" pitchFamily="34" charset="0"/>
              <a:buChar char="•"/>
            </a:pPr>
            <a:r>
              <a:rPr lang="en-US" sz="2429" dirty="0" err="1">
                <a:solidFill>
                  <a:srgbClr val="FFFFFF"/>
                </a:solidFill>
                <a:latin typeface="Georgia Pro"/>
                <a:ea typeface="Georgia Pro"/>
                <a:cs typeface="Georgia Pro"/>
                <a:sym typeface="Georgia Pro"/>
              </a:rPr>
              <a:t>Esimerkiksi</a:t>
            </a:r>
            <a:r>
              <a:rPr lang="en-US" sz="2429" dirty="0">
                <a:solidFill>
                  <a:srgbClr val="FFFFFF"/>
                </a:solidFill>
                <a:latin typeface="Georgia Pro"/>
                <a:ea typeface="Georgia Pro"/>
                <a:cs typeface="Georgia Pro"/>
                <a:sym typeface="Georgia Pro"/>
              </a:rPr>
              <a:t> </a:t>
            </a:r>
            <a:r>
              <a:rPr lang="en-US" sz="2429" dirty="0">
                <a:solidFill>
                  <a:srgbClr val="FFC000"/>
                </a:solidFill>
                <a:latin typeface="Georgia Pro"/>
                <a:ea typeface="Georgia Pro"/>
                <a:cs typeface="Georgia Pro"/>
                <a:sym typeface="Georgia Pro"/>
              </a:rPr>
              <a:t>U11 </a:t>
            </a:r>
            <a:r>
              <a:rPr lang="en-US" sz="2429" dirty="0" err="1">
                <a:solidFill>
                  <a:srgbClr val="FFC000"/>
                </a:solidFill>
                <a:latin typeface="Georgia Pro"/>
                <a:ea typeface="Georgia Pro"/>
                <a:cs typeface="Georgia Pro"/>
                <a:sym typeface="Georgia Pro"/>
              </a:rPr>
              <a:t>tarkoittaa</a:t>
            </a:r>
            <a:r>
              <a:rPr lang="en-US" sz="2429" dirty="0">
                <a:solidFill>
                  <a:srgbClr val="FFC000"/>
                </a:solidFill>
                <a:latin typeface="Georgia Pro"/>
                <a:ea typeface="Georgia Pro"/>
                <a:cs typeface="Georgia Pro"/>
                <a:sym typeface="Georgia Pro"/>
              </a:rPr>
              <a:t> 11-vuotiaat (</a:t>
            </a:r>
            <a:r>
              <a:rPr lang="en-US" sz="2429" dirty="0" err="1">
                <a:solidFill>
                  <a:srgbClr val="FFC000"/>
                </a:solidFill>
                <a:latin typeface="Georgia Pro"/>
                <a:ea typeface="Georgia Pro"/>
                <a:cs typeface="Georgia Pro"/>
                <a:sym typeface="Georgia Pro"/>
              </a:rPr>
              <a:t>vuoden</a:t>
            </a:r>
            <a:r>
              <a:rPr lang="en-US" sz="2429" dirty="0">
                <a:solidFill>
                  <a:srgbClr val="FFC000"/>
                </a:solidFill>
                <a:latin typeface="Georgia Pro"/>
                <a:ea typeface="Georgia Pro"/>
                <a:cs typeface="Georgia Pro"/>
                <a:sym typeface="Georgia Pro"/>
              </a:rPr>
              <a:t> </a:t>
            </a:r>
            <a:r>
              <a:rPr lang="en-US" sz="2429" dirty="0" err="1">
                <a:solidFill>
                  <a:srgbClr val="FFC000"/>
                </a:solidFill>
                <a:latin typeface="Georgia Pro"/>
                <a:ea typeface="Georgia Pro"/>
                <a:cs typeface="Georgia Pro"/>
                <a:sym typeface="Georgia Pro"/>
              </a:rPr>
              <a:t>vaihteen</a:t>
            </a:r>
            <a:r>
              <a:rPr lang="en-US" sz="2429" dirty="0">
                <a:solidFill>
                  <a:srgbClr val="FFC000"/>
                </a:solidFill>
                <a:latin typeface="Georgia Pro"/>
                <a:ea typeface="Georgia Pro"/>
                <a:cs typeface="Georgia Pro"/>
                <a:sym typeface="Georgia Pro"/>
              </a:rPr>
              <a:t> </a:t>
            </a:r>
            <a:r>
              <a:rPr lang="en-US" sz="2429" dirty="0" err="1">
                <a:solidFill>
                  <a:srgbClr val="FFC000"/>
                </a:solidFill>
                <a:latin typeface="Georgia Pro"/>
                <a:ea typeface="Georgia Pro"/>
                <a:cs typeface="Georgia Pro"/>
                <a:sym typeface="Georgia Pro"/>
              </a:rPr>
              <a:t>jälkeen</a:t>
            </a:r>
            <a:r>
              <a:rPr lang="en-US" sz="2429" dirty="0">
                <a:solidFill>
                  <a:srgbClr val="FFC000"/>
                </a:solidFill>
                <a:latin typeface="Georgia Pro"/>
                <a:ea typeface="Georgia Pro"/>
                <a:cs typeface="Georgia Pro"/>
                <a:sym typeface="Georgia Pro"/>
              </a:rPr>
              <a:t> </a:t>
            </a:r>
            <a:r>
              <a:rPr lang="en-US" sz="2429" dirty="0" err="1">
                <a:solidFill>
                  <a:srgbClr val="FFC000"/>
                </a:solidFill>
                <a:latin typeface="Georgia Pro"/>
                <a:ea typeface="Georgia Pro"/>
                <a:cs typeface="Georgia Pro"/>
                <a:sym typeface="Georgia Pro"/>
              </a:rPr>
              <a:t>täyttävät</a:t>
            </a:r>
            <a:r>
              <a:rPr lang="en-US" sz="2429" dirty="0">
                <a:solidFill>
                  <a:srgbClr val="FFC000"/>
                </a:solidFill>
                <a:latin typeface="Georgia Pro"/>
                <a:ea typeface="Georgia Pro"/>
                <a:cs typeface="Georgia Pro"/>
                <a:sym typeface="Georgia Pro"/>
              </a:rPr>
              <a:t>) ja </a:t>
            </a:r>
            <a:r>
              <a:rPr lang="en-US" sz="2429" dirty="0" err="1">
                <a:solidFill>
                  <a:srgbClr val="FFC000"/>
                </a:solidFill>
                <a:latin typeface="Georgia Pro"/>
                <a:ea typeface="Georgia Pro"/>
                <a:cs typeface="Georgia Pro"/>
                <a:sym typeface="Georgia Pro"/>
              </a:rPr>
              <a:t>sitä</a:t>
            </a:r>
            <a:r>
              <a:rPr lang="en-US" sz="2429" dirty="0">
                <a:solidFill>
                  <a:srgbClr val="FFC000"/>
                </a:solidFill>
                <a:latin typeface="Georgia Pro"/>
                <a:ea typeface="Georgia Pro"/>
                <a:cs typeface="Georgia Pro"/>
                <a:sym typeface="Georgia Pro"/>
              </a:rPr>
              <a:t> </a:t>
            </a:r>
            <a:r>
              <a:rPr lang="en-US" sz="2429" dirty="0" err="1">
                <a:solidFill>
                  <a:srgbClr val="FFC000"/>
                </a:solidFill>
                <a:latin typeface="Georgia Pro"/>
                <a:ea typeface="Georgia Pro"/>
                <a:cs typeface="Georgia Pro"/>
                <a:sym typeface="Georgia Pro"/>
              </a:rPr>
              <a:t>nuoremmat</a:t>
            </a:r>
            <a:endParaRPr lang="en-US" sz="2429" dirty="0">
              <a:solidFill>
                <a:srgbClr val="FFC000"/>
              </a:solidFill>
              <a:latin typeface="Georgia Pro"/>
              <a:ea typeface="Georgia Pro"/>
              <a:cs typeface="Georgia Pro"/>
              <a:sym typeface="Georgia Pro"/>
            </a:endParaRPr>
          </a:p>
          <a:p>
            <a:pPr marL="1048868" lvl="2" indent="-349623" algn="l">
              <a:lnSpc>
                <a:spcPts val="4858"/>
              </a:lnSpc>
              <a:buFont typeface="Arial" panose="020B0604020202020204" pitchFamily="34" charset="0"/>
              <a:buChar char="•"/>
            </a:pPr>
            <a:r>
              <a:rPr lang="en-US" sz="2429" dirty="0" err="1">
                <a:solidFill>
                  <a:srgbClr val="FFFFFF"/>
                </a:solidFill>
                <a:latin typeface="Georgia Pro"/>
                <a:ea typeface="Georgia Pro"/>
                <a:cs typeface="Georgia Pro"/>
                <a:sym typeface="Georgia Pro"/>
              </a:rPr>
              <a:t>Vuonna</a:t>
            </a:r>
            <a:r>
              <a:rPr lang="en-US" sz="2429" dirty="0">
                <a:solidFill>
                  <a:srgbClr val="FFFFFF"/>
                </a:solidFill>
                <a:latin typeface="Georgia Pro"/>
                <a:ea typeface="Georgia Pro"/>
                <a:cs typeface="Georgia Pro"/>
                <a:sym typeface="Georgia Pro"/>
              </a:rPr>
              <a:t> 2025-2026 U11 </a:t>
            </a:r>
            <a:r>
              <a:rPr lang="en-US" sz="2429" dirty="0" err="1">
                <a:solidFill>
                  <a:srgbClr val="FFFFFF"/>
                </a:solidFill>
                <a:latin typeface="Georgia Pro"/>
                <a:ea typeface="Georgia Pro"/>
                <a:cs typeface="Georgia Pro"/>
                <a:sym typeface="Georgia Pro"/>
              </a:rPr>
              <a:t>pelaajat</a:t>
            </a:r>
            <a:r>
              <a:rPr lang="en-US" sz="2429" dirty="0">
                <a:solidFill>
                  <a:srgbClr val="FFFFFF"/>
                </a:solidFill>
                <a:latin typeface="Georgia Pro"/>
                <a:ea typeface="Georgia Pro"/>
                <a:cs typeface="Georgia Pro"/>
                <a:sym typeface="Georgia Pro"/>
              </a:rPr>
              <a:t> 2015 </a:t>
            </a:r>
            <a:r>
              <a:rPr lang="en-US" sz="2429" dirty="0" err="1">
                <a:solidFill>
                  <a:srgbClr val="FFFFFF"/>
                </a:solidFill>
                <a:latin typeface="Georgia Pro"/>
                <a:ea typeface="Georgia Pro"/>
                <a:cs typeface="Georgia Pro"/>
                <a:sym typeface="Georgia Pro"/>
              </a:rPr>
              <a:t>syntyneet</a:t>
            </a:r>
            <a:r>
              <a:rPr lang="en-US" sz="2429" dirty="0">
                <a:solidFill>
                  <a:srgbClr val="FFFFFF"/>
                </a:solidFill>
                <a:latin typeface="Georgia Pro"/>
                <a:ea typeface="Georgia Pro"/>
                <a:cs typeface="Georgia Pro"/>
                <a:sym typeface="Georgia Pro"/>
              </a:rPr>
              <a:t> ja </a:t>
            </a:r>
            <a:r>
              <a:rPr lang="en-US" sz="2429" dirty="0" err="1">
                <a:solidFill>
                  <a:srgbClr val="FFFFFF"/>
                </a:solidFill>
                <a:latin typeface="Georgia Pro"/>
                <a:ea typeface="Georgia Pro"/>
                <a:cs typeface="Georgia Pro"/>
                <a:sym typeface="Georgia Pro"/>
              </a:rPr>
              <a:t>nuoremmat</a:t>
            </a:r>
            <a:endParaRPr lang="en-US" sz="2429" dirty="0">
              <a:solidFill>
                <a:srgbClr val="FFFFFF"/>
              </a:solidFill>
              <a:latin typeface="Georgia Pro"/>
              <a:ea typeface="Georgia Pro"/>
              <a:cs typeface="Georgia Pro"/>
              <a:sym typeface="Georgia Pro"/>
            </a:endParaRPr>
          </a:p>
          <a:p>
            <a:pPr marL="1048868" lvl="2" indent="-349623" algn="l">
              <a:lnSpc>
                <a:spcPts val="4858"/>
              </a:lnSpc>
              <a:buFont typeface="Arial" panose="020B0604020202020204" pitchFamily="34" charset="0"/>
              <a:buChar char="•"/>
            </a:pPr>
            <a:r>
              <a:rPr lang="en-US" sz="2429" dirty="0" err="1">
                <a:solidFill>
                  <a:srgbClr val="FFFFFF"/>
                </a:solidFill>
                <a:latin typeface="Georgia Pro"/>
                <a:ea typeface="Georgia Pro"/>
                <a:cs typeface="Georgia Pro"/>
                <a:sym typeface="Georgia Pro"/>
              </a:rPr>
              <a:t>Ikäluokkamuutokset</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koskevat</a:t>
            </a:r>
            <a:r>
              <a:rPr lang="en-US" sz="2429" dirty="0">
                <a:solidFill>
                  <a:srgbClr val="FFFFFF"/>
                </a:solidFill>
                <a:latin typeface="Georgia Pro"/>
                <a:ea typeface="Georgia Pro"/>
                <a:cs typeface="Georgia Pro"/>
                <a:sym typeface="Georgia Pro"/>
              </a:rPr>
              <a:t> F-A -</a:t>
            </a:r>
            <a:r>
              <a:rPr lang="en-US" sz="2429" dirty="0" err="1">
                <a:solidFill>
                  <a:srgbClr val="FFFFFF"/>
                </a:solidFill>
                <a:latin typeface="Georgia Pro"/>
                <a:ea typeface="Georgia Pro"/>
                <a:cs typeface="Georgia Pro"/>
                <a:sym typeface="Georgia Pro"/>
              </a:rPr>
              <a:t>ikäisiä</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eli</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kaikkia</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sarjoja</a:t>
            </a:r>
            <a:endParaRPr lang="en-US" sz="2429" dirty="0">
              <a:solidFill>
                <a:srgbClr val="FFFFFF"/>
              </a:solidFill>
              <a:latin typeface="Georgia Pro"/>
              <a:ea typeface="Georgia Pro"/>
              <a:cs typeface="Georgia Pro"/>
              <a:sym typeface="Georgia Pro"/>
            </a:endParaRPr>
          </a:p>
          <a:p>
            <a:pPr marL="524434" lvl="1" indent="-262217" algn="l">
              <a:lnSpc>
                <a:spcPts val="4858"/>
              </a:lnSpc>
              <a:buFont typeface="Arial"/>
              <a:buChar char="•"/>
            </a:pPr>
            <a:r>
              <a:rPr lang="en-US" sz="2429" dirty="0">
                <a:solidFill>
                  <a:srgbClr val="FFFFFF"/>
                </a:solidFill>
                <a:latin typeface="Georgia Pro"/>
                <a:ea typeface="Georgia Pro"/>
                <a:cs typeface="Georgia Pro"/>
                <a:sym typeface="Georgia Pro"/>
              </a:rPr>
              <a:t>Alue-SM 2025</a:t>
            </a:r>
          </a:p>
          <a:p>
            <a:pPr marL="981634" lvl="2" indent="-262217">
              <a:lnSpc>
                <a:spcPts val="4858"/>
              </a:lnSpc>
              <a:buFont typeface="Arial"/>
              <a:buChar char="•"/>
            </a:pPr>
            <a:r>
              <a:rPr lang="en-US" sz="2429" dirty="0" err="1">
                <a:solidFill>
                  <a:srgbClr val="FFFFFF"/>
                </a:solidFill>
                <a:latin typeface="Georgia Pro"/>
                <a:ea typeface="Georgia Pro"/>
                <a:cs typeface="Georgia Pro"/>
                <a:sym typeface="Georgia Pro"/>
              </a:rPr>
              <a:t>Vuoden</a:t>
            </a:r>
            <a:r>
              <a:rPr lang="en-US" sz="2429" dirty="0">
                <a:solidFill>
                  <a:srgbClr val="FFFFFF"/>
                </a:solidFill>
                <a:latin typeface="Georgia Pro"/>
                <a:ea typeface="Georgia Pro"/>
                <a:cs typeface="Georgia Pro"/>
                <a:sym typeface="Georgia Pro"/>
              </a:rPr>
              <a:t> 2025 </a:t>
            </a:r>
            <a:r>
              <a:rPr lang="en-US" sz="2429" dirty="0" err="1">
                <a:solidFill>
                  <a:srgbClr val="FFFFFF"/>
                </a:solidFill>
                <a:latin typeface="Georgia Pro"/>
                <a:ea typeface="Georgia Pro"/>
                <a:cs typeface="Georgia Pro"/>
                <a:sym typeface="Georgia Pro"/>
              </a:rPr>
              <a:t>alue</a:t>
            </a:r>
            <a:r>
              <a:rPr lang="en-US" sz="2429" dirty="0">
                <a:solidFill>
                  <a:srgbClr val="FFFFFF"/>
                </a:solidFill>
                <a:latin typeface="Georgia Pro"/>
                <a:ea typeface="Georgia Pro"/>
                <a:cs typeface="Georgia Pro"/>
                <a:sym typeface="Georgia Pro"/>
              </a:rPr>
              <a:t>-SM </a:t>
            </a:r>
            <a:r>
              <a:rPr lang="en-US" sz="2429" dirty="0" err="1">
                <a:solidFill>
                  <a:srgbClr val="FFFFFF"/>
                </a:solidFill>
                <a:latin typeface="Georgia Pro"/>
                <a:ea typeface="Georgia Pro"/>
                <a:cs typeface="Georgia Pro"/>
                <a:sym typeface="Georgia Pro"/>
              </a:rPr>
              <a:t>kisoissa</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käytetään</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vielä</a:t>
            </a:r>
            <a:r>
              <a:rPr lang="en-US" sz="2429" dirty="0">
                <a:solidFill>
                  <a:srgbClr val="FFFFFF"/>
                </a:solidFill>
                <a:latin typeface="Georgia Pro"/>
                <a:ea typeface="Georgia Pro"/>
                <a:cs typeface="Georgia Pro"/>
                <a:sym typeface="Georgia Pro"/>
              </a:rPr>
              <a:t> “C-</a:t>
            </a:r>
            <a:r>
              <a:rPr lang="en-US" sz="2429" dirty="0" err="1">
                <a:solidFill>
                  <a:srgbClr val="FFFFFF"/>
                </a:solidFill>
                <a:latin typeface="Georgia Pro"/>
                <a:ea typeface="Georgia Pro"/>
                <a:cs typeface="Georgia Pro"/>
                <a:sym typeface="Georgia Pro"/>
              </a:rPr>
              <a:t>nuoret</a:t>
            </a:r>
            <a:r>
              <a:rPr lang="en-US" sz="2429" dirty="0">
                <a:solidFill>
                  <a:srgbClr val="FFFFFF"/>
                </a:solidFill>
                <a:latin typeface="Georgia Pro"/>
                <a:ea typeface="Georgia Pro"/>
                <a:cs typeface="Georgia Pro"/>
                <a:sym typeface="Georgia Pro"/>
              </a:rPr>
              <a:t>” ja “B-</a:t>
            </a:r>
            <a:r>
              <a:rPr lang="en-US" sz="2429" dirty="0" err="1">
                <a:solidFill>
                  <a:srgbClr val="FFFFFF"/>
                </a:solidFill>
                <a:latin typeface="Georgia Pro"/>
                <a:ea typeface="Georgia Pro"/>
                <a:cs typeface="Georgia Pro"/>
                <a:sym typeface="Georgia Pro"/>
              </a:rPr>
              <a:t>nuoret</a:t>
            </a:r>
            <a:r>
              <a:rPr lang="en-US" sz="2429" dirty="0">
                <a:solidFill>
                  <a:srgbClr val="FFFFFF"/>
                </a:solidFill>
                <a:latin typeface="Georgia Pro"/>
                <a:ea typeface="Georgia Pro"/>
                <a:cs typeface="Georgia Pro"/>
                <a:sym typeface="Georgia Pro"/>
              </a:rPr>
              <a:t>” </a:t>
            </a:r>
            <a:r>
              <a:rPr lang="en-US" sz="2429" dirty="0" err="1">
                <a:solidFill>
                  <a:srgbClr val="FFFFFF"/>
                </a:solidFill>
                <a:latin typeface="Georgia Pro"/>
                <a:ea typeface="Georgia Pro"/>
                <a:cs typeface="Georgia Pro"/>
                <a:sym typeface="Georgia Pro"/>
              </a:rPr>
              <a:t>nimityksiä</a:t>
            </a:r>
            <a:endParaRPr lang="en-US" sz="2429" dirty="0">
              <a:solidFill>
                <a:srgbClr val="FFFFFF"/>
              </a:solidFill>
              <a:latin typeface="Georgia Pro"/>
              <a:ea typeface="Georgia Pro"/>
              <a:cs typeface="Georgia Pro"/>
              <a:sym typeface="Georgia Pro"/>
            </a:endParaRPr>
          </a:p>
        </p:txBody>
      </p:sp>
      <p:grpSp>
        <p:nvGrpSpPr>
          <p:cNvPr id="5" name="Group 5"/>
          <p:cNvGrpSpPr/>
          <p:nvPr/>
        </p:nvGrpSpPr>
        <p:grpSpPr>
          <a:xfrm>
            <a:off x="12358809" y="3333214"/>
            <a:ext cx="6386391" cy="8618491"/>
            <a:chOff x="0" y="0"/>
            <a:chExt cx="9266239" cy="11491322"/>
          </a:xfrm>
        </p:grpSpPr>
        <p:grpSp>
          <p:nvGrpSpPr>
            <p:cNvPr id="6" name="Group 6"/>
            <p:cNvGrpSpPr/>
            <p:nvPr/>
          </p:nvGrpSpPr>
          <p:grpSpPr>
            <a:xfrm rot="-2700000">
              <a:off x="-667641" y="7849772"/>
              <a:ext cx="7429400" cy="1188983"/>
              <a:chOff x="0" y="0"/>
              <a:chExt cx="31900754" cy="6379210"/>
            </a:xfrm>
          </p:grpSpPr>
          <p:sp>
            <p:nvSpPr>
              <p:cNvPr id="7" name="Freeform 7"/>
              <p:cNvSpPr/>
              <p:nvPr/>
            </p:nvSpPr>
            <p:spPr>
              <a:xfrm>
                <a:off x="0" y="0"/>
                <a:ext cx="31900754" cy="5105318"/>
              </a:xfrm>
              <a:custGeom>
                <a:avLst/>
                <a:gdLst/>
                <a:ahLst/>
                <a:cxnLst/>
                <a:rect l="l" t="t" r="r" b="b"/>
                <a:pathLst>
                  <a:path w="31900754" h="5105318">
                    <a:moveTo>
                      <a:pt x="25204906" y="0"/>
                    </a:moveTo>
                    <a:lnTo>
                      <a:pt x="8024961" y="0"/>
                    </a:lnTo>
                    <a:lnTo>
                      <a:pt x="6736517" y="6098"/>
                    </a:lnTo>
                    <a:lnTo>
                      <a:pt x="0" y="5105318"/>
                    </a:lnTo>
                    <a:lnTo>
                      <a:pt x="25254845" y="5105318"/>
                    </a:lnTo>
                    <a:lnTo>
                      <a:pt x="31900754" y="0"/>
                    </a:lnTo>
                    <a:close/>
                  </a:path>
                </a:pathLst>
              </a:custGeom>
              <a:solidFill>
                <a:srgbClr val="FFFFFF"/>
              </a:solidFill>
            </p:spPr>
          </p:sp>
        </p:grpSp>
        <p:grpSp>
          <p:nvGrpSpPr>
            <p:cNvPr id="8" name="Group 8"/>
            <p:cNvGrpSpPr/>
            <p:nvPr/>
          </p:nvGrpSpPr>
          <p:grpSpPr>
            <a:xfrm rot="-2700000">
              <a:off x="3507909" y="6285760"/>
              <a:ext cx="6125442" cy="1232376"/>
              <a:chOff x="0" y="0"/>
              <a:chExt cx="26301750" cy="6379210"/>
            </a:xfrm>
          </p:grpSpPr>
          <p:sp>
            <p:nvSpPr>
              <p:cNvPr id="9" name="Freeform 9"/>
              <p:cNvSpPr/>
              <p:nvPr/>
            </p:nvSpPr>
            <p:spPr>
              <a:xfrm>
                <a:off x="0" y="0"/>
                <a:ext cx="26301750" cy="5291644"/>
              </a:xfrm>
              <a:custGeom>
                <a:avLst/>
                <a:gdLst/>
                <a:ahLst/>
                <a:cxnLst/>
                <a:rect l="l" t="t" r="r" b="b"/>
                <a:pathLst>
                  <a:path w="26301750" h="5291644">
                    <a:moveTo>
                      <a:pt x="19619477" y="0"/>
                    </a:moveTo>
                    <a:lnTo>
                      <a:pt x="7607643" y="0"/>
                    </a:lnTo>
                    <a:lnTo>
                      <a:pt x="6706792" y="6321"/>
                    </a:lnTo>
                    <a:lnTo>
                      <a:pt x="0" y="5291644"/>
                    </a:lnTo>
                    <a:lnTo>
                      <a:pt x="19655841" y="5291644"/>
                    </a:lnTo>
                    <a:lnTo>
                      <a:pt x="26301750" y="0"/>
                    </a:lnTo>
                    <a:close/>
                  </a:path>
                </a:pathLst>
              </a:custGeom>
              <a:solidFill>
                <a:srgbClr val="FFFFFF"/>
              </a:solidFill>
            </p:spPr>
          </p:sp>
        </p:grpSp>
        <p:grpSp>
          <p:nvGrpSpPr>
            <p:cNvPr id="10" name="Group 10"/>
            <p:cNvGrpSpPr/>
            <p:nvPr/>
          </p:nvGrpSpPr>
          <p:grpSpPr>
            <a:xfrm rot="-2700000">
              <a:off x="3602136" y="1985193"/>
              <a:ext cx="6125442" cy="1232376"/>
              <a:chOff x="0" y="0"/>
              <a:chExt cx="26301750" cy="6379210"/>
            </a:xfrm>
          </p:grpSpPr>
          <p:sp>
            <p:nvSpPr>
              <p:cNvPr id="11" name="Freeform 11"/>
              <p:cNvSpPr/>
              <p:nvPr/>
            </p:nvSpPr>
            <p:spPr>
              <a:xfrm>
                <a:off x="0" y="0"/>
                <a:ext cx="26301750" cy="5291644"/>
              </a:xfrm>
              <a:custGeom>
                <a:avLst/>
                <a:gdLst/>
                <a:ahLst/>
                <a:cxnLst/>
                <a:rect l="l" t="t" r="r" b="b"/>
                <a:pathLst>
                  <a:path w="26301750" h="5291644">
                    <a:moveTo>
                      <a:pt x="19619477" y="0"/>
                    </a:moveTo>
                    <a:lnTo>
                      <a:pt x="7607643" y="0"/>
                    </a:lnTo>
                    <a:lnTo>
                      <a:pt x="6706792" y="6321"/>
                    </a:lnTo>
                    <a:lnTo>
                      <a:pt x="0" y="5291644"/>
                    </a:lnTo>
                    <a:lnTo>
                      <a:pt x="19655841" y="5291644"/>
                    </a:lnTo>
                    <a:lnTo>
                      <a:pt x="26301750" y="0"/>
                    </a:lnTo>
                    <a:close/>
                  </a:path>
                </a:pathLst>
              </a:custGeom>
              <a:solidFill>
                <a:srgbClr val="FFFFFF"/>
              </a:solidFill>
            </p:spPr>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162A"/>
        </a:solidFill>
        <a:effectLst/>
      </p:bgPr>
    </p:bg>
    <p:spTree>
      <p:nvGrpSpPr>
        <p:cNvPr id="1" name=""/>
        <p:cNvGrpSpPr/>
        <p:nvPr/>
      </p:nvGrpSpPr>
      <p:grpSpPr>
        <a:xfrm>
          <a:off x="0" y="0"/>
          <a:ext cx="0" cy="0"/>
          <a:chOff x="0" y="0"/>
          <a:chExt cx="0" cy="0"/>
        </a:xfrm>
      </p:grpSpPr>
      <p:sp>
        <p:nvSpPr>
          <p:cNvPr id="2" name="TextBox 2"/>
          <p:cNvSpPr txBox="1"/>
          <p:nvPr/>
        </p:nvSpPr>
        <p:spPr>
          <a:xfrm>
            <a:off x="8334195" y="3967480"/>
            <a:ext cx="8449110" cy="2228215"/>
          </a:xfrm>
          <a:prstGeom prst="rect">
            <a:avLst/>
          </a:prstGeom>
        </p:spPr>
        <p:txBody>
          <a:bodyPr lIns="0" tIns="0" rIns="0" bIns="0" rtlCol="0" anchor="t">
            <a:spAutoFit/>
          </a:bodyPr>
          <a:lstStyle/>
          <a:p>
            <a:pPr marL="0" lvl="0" indent="0" algn="ctr">
              <a:lnSpc>
                <a:spcPts val="8959"/>
              </a:lnSpc>
              <a:spcBef>
                <a:spcPct val="0"/>
              </a:spcBef>
            </a:pPr>
            <a:r>
              <a:rPr lang="en-US" sz="6399" b="1">
                <a:solidFill>
                  <a:srgbClr val="FFFFFF"/>
                </a:solidFill>
                <a:latin typeface="Georgia Pro Bold"/>
                <a:ea typeface="Georgia Pro Bold"/>
                <a:cs typeface="Georgia Pro Bold"/>
                <a:sym typeface="Georgia Pro Bold"/>
              </a:rPr>
              <a:t>U9 (F-ikäiset) muutokset</a:t>
            </a:r>
          </a:p>
        </p:txBody>
      </p:sp>
      <p:grpSp>
        <p:nvGrpSpPr>
          <p:cNvPr id="3" name="Group 3"/>
          <p:cNvGrpSpPr/>
          <p:nvPr/>
        </p:nvGrpSpPr>
        <p:grpSpPr>
          <a:xfrm>
            <a:off x="0" y="0"/>
            <a:ext cx="6858000" cy="10287000"/>
            <a:chOff x="0" y="0"/>
            <a:chExt cx="812800" cy="1219200"/>
          </a:xfrm>
        </p:grpSpPr>
        <p:sp>
          <p:nvSpPr>
            <p:cNvPr id="4" name="Freeform 4" descr="Kuva, joka sisältää kohteen nuoli  Kuvaus luotu automaattisesti"/>
            <p:cNvSpPr/>
            <p:nvPr/>
          </p:nvSpPr>
          <p:spPr>
            <a:xfrm>
              <a:off x="0" y="0"/>
              <a:ext cx="812800" cy="1219200"/>
            </a:xfrm>
            <a:custGeom>
              <a:avLst/>
              <a:gdLst/>
              <a:ahLst/>
              <a:cxnLst/>
              <a:rect l="l" t="t" r="r" b="b"/>
              <a:pathLst>
                <a:path w="812800" h="1219200">
                  <a:moveTo>
                    <a:pt x="0" y="0"/>
                  </a:moveTo>
                  <a:lnTo>
                    <a:pt x="812800" y="0"/>
                  </a:lnTo>
                  <a:lnTo>
                    <a:pt x="812800" y="1219200"/>
                  </a:lnTo>
                  <a:lnTo>
                    <a:pt x="0" y="1219200"/>
                  </a:lnTo>
                  <a:close/>
                </a:path>
              </a:pathLst>
            </a:custGeom>
            <a:blipFill>
              <a:blip r:embed="rId2"/>
              <a:stretch>
                <a:fillRect l="-3021" r="-3021"/>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922819" y="714168"/>
            <a:ext cx="11555667" cy="6155531"/>
          </a:xfrm>
          <a:prstGeom prst="rect">
            <a:avLst/>
          </a:prstGeom>
        </p:spPr>
        <p:txBody>
          <a:bodyPr lIns="0" tIns="0" rIns="0" bIns="0" rtlCol="0" anchor="t">
            <a:spAutoFit/>
          </a:bodyPr>
          <a:lstStyle/>
          <a:p>
            <a:pPr marL="569443" lvl="1" indent="-284722" algn="l">
              <a:lnSpc>
                <a:spcPts val="3165"/>
              </a:lnSpc>
              <a:buFont typeface="Arial"/>
              <a:buChar char="•"/>
            </a:pPr>
            <a:r>
              <a:rPr lang="en-US" sz="2800" b="1" dirty="0" err="1">
                <a:solidFill>
                  <a:srgbClr val="FFFFFF"/>
                </a:solidFill>
                <a:latin typeface="Georgia Pro Bold"/>
                <a:ea typeface="Georgia Pro Bold"/>
                <a:cs typeface="Georgia Pro Bold"/>
                <a:sym typeface="Georgia Pro Bold"/>
              </a:rPr>
              <a:t>Kentän</a:t>
            </a:r>
            <a:r>
              <a:rPr lang="en-US" sz="2800" b="1" dirty="0">
                <a:solidFill>
                  <a:srgbClr val="FFFFFF"/>
                </a:solidFill>
                <a:latin typeface="Georgia Pro Bold"/>
                <a:ea typeface="Georgia Pro Bold"/>
                <a:cs typeface="Georgia Pro Bold"/>
                <a:sym typeface="Georgia Pro Bold"/>
              </a:rPr>
              <a:t> </a:t>
            </a:r>
            <a:r>
              <a:rPr lang="en-US" sz="2800" b="1" dirty="0" err="1">
                <a:solidFill>
                  <a:srgbClr val="FFFFFF"/>
                </a:solidFill>
                <a:latin typeface="Georgia Pro Bold"/>
                <a:ea typeface="Georgia Pro Bold"/>
                <a:cs typeface="Georgia Pro Bold"/>
                <a:sym typeface="Georgia Pro Bold"/>
              </a:rPr>
              <a:t>koon</a:t>
            </a:r>
            <a:r>
              <a:rPr lang="en-US" sz="2800" b="1" dirty="0">
                <a:solidFill>
                  <a:srgbClr val="FFFFFF"/>
                </a:solidFill>
                <a:latin typeface="Georgia Pro Bold"/>
                <a:ea typeface="Georgia Pro Bold"/>
                <a:cs typeface="Georgia Pro Bold"/>
                <a:sym typeface="Georgia Pro Bold"/>
              </a:rPr>
              <a:t> </a:t>
            </a:r>
            <a:r>
              <a:rPr lang="en-US" sz="2800" b="1" u="sng" dirty="0" err="1">
                <a:solidFill>
                  <a:srgbClr val="FFFFFF"/>
                </a:solidFill>
                <a:latin typeface="Georgia Pro Bold"/>
                <a:ea typeface="Georgia Pro Bold"/>
                <a:cs typeface="Georgia Pro Bold"/>
                <a:sym typeface="Georgia Pro Bold"/>
              </a:rPr>
              <a:t>suositus</a:t>
            </a:r>
            <a:r>
              <a:rPr lang="en-US" sz="2800" b="1" dirty="0">
                <a:solidFill>
                  <a:srgbClr val="FFFFFF"/>
                </a:solidFill>
                <a:latin typeface="Georgia Pro Bold"/>
                <a:ea typeface="Georgia Pro Bold"/>
                <a:cs typeface="Georgia Pro Bold"/>
                <a:sym typeface="Georgia Pro Bold"/>
              </a:rPr>
              <a:t> 4,5m x 4,5m</a:t>
            </a:r>
          </a:p>
          <a:p>
            <a:pPr marL="1138887" lvl="2" indent="-379629" algn="l">
              <a:lnSpc>
                <a:spcPts val="3165"/>
              </a:lnSpc>
              <a:spcBef>
                <a:spcPct val="0"/>
              </a:spcBef>
              <a:buFont typeface="Arial"/>
              <a:buChar char="⚬"/>
            </a:pPr>
            <a:r>
              <a:rPr lang="en-US" sz="2400" u="none" strike="noStrike" dirty="0" err="1">
                <a:solidFill>
                  <a:srgbClr val="FFFFFF"/>
                </a:solidFill>
                <a:latin typeface="Georgia Pro"/>
                <a:ea typeface="Georgia Pro"/>
                <a:cs typeface="Georgia Pro"/>
                <a:sym typeface="Georgia Pro"/>
              </a:rPr>
              <a:t>Alueet</a:t>
            </a:r>
            <a:r>
              <a:rPr lang="en-US" sz="2400" u="none" strike="noStrike" dirty="0">
                <a:solidFill>
                  <a:srgbClr val="FFFFFF"/>
                </a:solidFill>
                <a:latin typeface="Georgia Pro"/>
                <a:ea typeface="Georgia Pro"/>
                <a:cs typeface="Georgia Pro"/>
                <a:sym typeface="Georgia Pro"/>
              </a:rPr>
              <a:t> ja </a:t>
            </a:r>
            <a:r>
              <a:rPr lang="en-US" sz="2400" u="none" strike="noStrike" dirty="0" err="1">
                <a:solidFill>
                  <a:srgbClr val="FFFFFF"/>
                </a:solidFill>
                <a:latin typeface="Georgia Pro"/>
                <a:ea typeface="Georgia Pro"/>
                <a:cs typeface="Georgia Pro"/>
                <a:sym typeface="Georgia Pro"/>
              </a:rPr>
              <a:t>joukkueet</a:t>
            </a:r>
            <a:r>
              <a:rPr lang="en-US" sz="2400" u="none" strike="noStrike" dirty="0">
                <a:solidFill>
                  <a:srgbClr val="FFFFFF"/>
                </a:solidFill>
                <a:latin typeface="Georgia Pro"/>
                <a:ea typeface="Georgia Pro"/>
                <a:cs typeface="Georgia Pro"/>
                <a:sym typeface="Georgia Pro"/>
              </a:rPr>
              <a:t> </a:t>
            </a:r>
            <a:r>
              <a:rPr lang="en-US" sz="2400" u="none" strike="noStrike" dirty="0" err="1">
                <a:solidFill>
                  <a:srgbClr val="FFFFFF"/>
                </a:solidFill>
                <a:latin typeface="Georgia Pro"/>
                <a:ea typeface="Georgia Pro"/>
                <a:cs typeface="Georgia Pro"/>
                <a:sym typeface="Georgia Pro"/>
              </a:rPr>
              <a:t>toimivat</a:t>
            </a:r>
            <a:r>
              <a:rPr lang="en-US" sz="2400" u="none" strike="noStrike" dirty="0">
                <a:solidFill>
                  <a:srgbClr val="FFFFFF"/>
                </a:solidFill>
                <a:latin typeface="Georgia Pro"/>
                <a:ea typeface="Georgia Pro"/>
                <a:cs typeface="Georgia Pro"/>
                <a:sym typeface="Georgia Pro"/>
              </a:rPr>
              <a:t> </a:t>
            </a:r>
            <a:r>
              <a:rPr lang="en-US" sz="2400" u="none" strike="noStrike" dirty="0" err="1">
                <a:solidFill>
                  <a:srgbClr val="FFFFFF"/>
                </a:solidFill>
                <a:latin typeface="Georgia Pro"/>
                <a:ea typeface="Georgia Pro"/>
                <a:cs typeface="Georgia Pro"/>
                <a:sym typeface="Georgia Pro"/>
              </a:rPr>
              <a:t>turnauskohtaisesti</a:t>
            </a:r>
            <a:r>
              <a:rPr lang="en-US" sz="2400" u="none" strike="noStrike" dirty="0">
                <a:solidFill>
                  <a:srgbClr val="FFFFFF"/>
                </a:solidFill>
                <a:latin typeface="Georgia Pro"/>
                <a:ea typeface="Georgia Pro"/>
                <a:cs typeface="Georgia Pro"/>
                <a:sym typeface="Georgia Pro"/>
              </a:rPr>
              <a:t> </a:t>
            </a:r>
            <a:r>
              <a:rPr lang="en-US" sz="2400" u="none" strike="noStrike" dirty="0" err="1">
                <a:solidFill>
                  <a:srgbClr val="FFFFFF"/>
                </a:solidFill>
                <a:latin typeface="Georgia Pro"/>
                <a:ea typeface="Georgia Pro"/>
                <a:cs typeface="Georgia Pro"/>
                <a:sym typeface="Georgia Pro"/>
              </a:rPr>
              <a:t>tämän</a:t>
            </a:r>
            <a:r>
              <a:rPr lang="en-US" sz="2400" u="none" strike="noStrike" dirty="0">
                <a:solidFill>
                  <a:srgbClr val="FFFFFF"/>
                </a:solidFill>
                <a:latin typeface="Georgia Pro"/>
                <a:ea typeface="Georgia Pro"/>
                <a:cs typeface="Georgia Pro"/>
                <a:sym typeface="Georgia Pro"/>
              </a:rPr>
              <a:t> </a:t>
            </a:r>
            <a:r>
              <a:rPr lang="en-US" sz="2400" u="none" strike="noStrike" dirty="0" err="1">
                <a:solidFill>
                  <a:srgbClr val="FFFFFF"/>
                </a:solidFill>
                <a:latin typeface="Georgia Pro"/>
                <a:ea typeface="Georgia Pro"/>
                <a:cs typeface="Georgia Pro"/>
                <a:sym typeface="Georgia Pro"/>
              </a:rPr>
              <a:t>suosituksen</a:t>
            </a:r>
            <a:r>
              <a:rPr lang="en-US" sz="2400" u="none" strike="noStrike" dirty="0">
                <a:solidFill>
                  <a:srgbClr val="FFFFFF"/>
                </a:solidFill>
                <a:latin typeface="Georgia Pro"/>
                <a:ea typeface="Georgia Pro"/>
                <a:cs typeface="Georgia Pro"/>
                <a:sym typeface="Georgia Pro"/>
              </a:rPr>
              <a:t> </a:t>
            </a:r>
            <a:r>
              <a:rPr lang="en-US" sz="2400" u="none" strike="noStrike" dirty="0" err="1">
                <a:solidFill>
                  <a:srgbClr val="FFFFFF"/>
                </a:solidFill>
                <a:latin typeface="Georgia Pro"/>
                <a:ea typeface="Georgia Pro"/>
                <a:cs typeface="Georgia Pro"/>
                <a:sym typeface="Georgia Pro"/>
              </a:rPr>
              <a:t>kanssa</a:t>
            </a:r>
            <a:r>
              <a:rPr lang="en-US" sz="2400" u="none" strike="noStrike" dirty="0">
                <a:solidFill>
                  <a:srgbClr val="FFFFFF"/>
                </a:solidFill>
                <a:latin typeface="Georgia Pro"/>
                <a:ea typeface="Georgia Pro"/>
                <a:cs typeface="Georgia Pro"/>
                <a:sym typeface="Georgia Pro"/>
              </a:rPr>
              <a:t> </a:t>
            </a:r>
            <a:r>
              <a:rPr lang="en-US" sz="2400" u="none" strike="noStrike" dirty="0" err="1">
                <a:solidFill>
                  <a:srgbClr val="FFFFFF"/>
                </a:solidFill>
                <a:latin typeface="Georgia Pro"/>
                <a:ea typeface="Georgia Pro"/>
                <a:cs typeface="Georgia Pro"/>
                <a:sym typeface="Georgia Pro"/>
              </a:rPr>
              <a:t>mahdollisuuksien</a:t>
            </a:r>
            <a:r>
              <a:rPr lang="en-US" sz="2400" u="none" strike="noStrike" dirty="0">
                <a:solidFill>
                  <a:srgbClr val="FFFFFF"/>
                </a:solidFill>
                <a:latin typeface="Georgia Pro"/>
                <a:ea typeface="Georgia Pro"/>
                <a:cs typeface="Georgia Pro"/>
                <a:sym typeface="Georgia Pro"/>
              </a:rPr>
              <a:t> </a:t>
            </a:r>
            <a:r>
              <a:rPr lang="en-US" sz="2400" u="none" strike="noStrike" dirty="0" err="1">
                <a:solidFill>
                  <a:srgbClr val="FFFFFF"/>
                </a:solidFill>
                <a:latin typeface="Georgia Pro"/>
                <a:ea typeface="Georgia Pro"/>
                <a:cs typeface="Georgia Pro"/>
                <a:sym typeface="Georgia Pro"/>
              </a:rPr>
              <a:t>mukaan</a:t>
            </a:r>
            <a:endParaRPr lang="en-US" sz="2400" u="none" strike="noStrike" dirty="0">
              <a:solidFill>
                <a:srgbClr val="FFFFFF"/>
              </a:solidFill>
              <a:latin typeface="Georgia Pro"/>
              <a:ea typeface="Georgia Pro"/>
              <a:cs typeface="Georgia Pro"/>
              <a:sym typeface="Georgia Pro"/>
            </a:endParaRPr>
          </a:p>
          <a:p>
            <a:pPr marL="759258" lvl="2" algn="l">
              <a:lnSpc>
                <a:spcPts val="3165"/>
              </a:lnSpc>
              <a:spcBef>
                <a:spcPct val="0"/>
              </a:spcBef>
            </a:pPr>
            <a:endParaRPr lang="en-US" sz="2400" u="none" strike="noStrike" dirty="0">
              <a:solidFill>
                <a:srgbClr val="FFFFFF"/>
              </a:solidFill>
              <a:latin typeface="Georgia Pro"/>
              <a:ea typeface="Georgia Pro"/>
              <a:cs typeface="Georgia Pro"/>
              <a:sym typeface="Georgia Pro"/>
            </a:endParaRPr>
          </a:p>
          <a:p>
            <a:pPr marL="569443" lvl="1" indent="-284722" algn="l">
              <a:lnSpc>
                <a:spcPts val="3165"/>
              </a:lnSpc>
              <a:spcBef>
                <a:spcPct val="0"/>
              </a:spcBef>
              <a:buFont typeface="Arial"/>
              <a:buChar char="•"/>
            </a:pPr>
            <a:r>
              <a:rPr lang="en-US" sz="2800" b="1" u="none" strike="noStrike" dirty="0" err="1">
                <a:solidFill>
                  <a:srgbClr val="FFFFFF"/>
                </a:solidFill>
                <a:latin typeface="Georgia Pro Bold"/>
                <a:ea typeface="Georgia Pro Bold"/>
                <a:cs typeface="Georgia Pro Bold"/>
                <a:sym typeface="Georgia Pro Bold"/>
              </a:rPr>
              <a:t>Molemmat</a:t>
            </a:r>
            <a:r>
              <a:rPr lang="en-US" sz="2800" b="1" u="none" strike="noStrike" dirty="0">
                <a:solidFill>
                  <a:srgbClr val="FFFFFF"/>
                </a:solidFill>
                <a:latin typeface="Georgia Pro Bold"/>
                <a:ea typeface="Georgia Pro Bold"/>
                <a:cs typeface="Georgia Pro Bold"/>
                <a:sym typeface="Georgia Pro Bold"/>
              </a:rPr>
              <a:t> </a:t>
            </a:r>
            <a:r>
              <a:rPr lang="en-US" sz="2800" b="1" u="none" strike="noStrike" dirty="0" err="1">
                <a:solidFill>
                  <a:srgbClr val="FFFFFF"/>
                </a:solidFill>
                <a:latin typeface="Georgia Pro Bold"/>
                <a:ea typeface="Georgia Pro Bold"/>
                <a:cs typeface="Georgia Pro Bold"/>
                <a:sym typeface="Georgia Pro Bold"/>
              </a:rPr>
              <a:t>sarjat</a:t>
            </a:r>
            <a:r>
              <a:rPr lang="en-US" sz="2800" b="1" u="none" strike="noStrike" dirty="0">
                <a:solidFill>
                  <a:srgbClr val="FFFFFF"/>
                </a:solidFill>
                <a:latin typeface="Georgia Pro Bold"/>
                <a:ea typeface="Georgia Pro Bold"/>
                <a:cs typeface="Georgia Pro Bold"/>
                <a:sym typeface="Georgia Pro Bold"/>
              </a:rPr>
              <a:t> 2v2</a:t>
            </a:r>
          </a:p>
          <a:p>
            <a:pPr marL="284721" lvl="1" algn="l">
              <a:lnSpc>
                <a:spcPts val="3165"/>
              </a:lnSpc>
              <a:spcBef>
                <a:spcPct val="0"/>
              </a:spcBef>
            </a:pPr>
            <a:endParaRPr lang="en-US" sz="2800" b="1" u="none" strike="noStrike" dirty="0">
              <a:solidFill>
                <a:srgbClr val="FFFFFF"/>
              </a:solidFill>
              <a:latin typeface="Georgia Pro Bold"/>
              <a:ea typeface="Georgia Pro Bold"/>
              <a:cs typeface="Georgia Pro Bold"/>
              <a:sym typeface="Georgia Pro Bold"/>
            </a:endParaRPr>
          </a:p>
          <a:p>
            <a:pPr marL="569443" lvl="1" indent="-284722" algn="l">
              <a:lnSpc>
                <a:spcPts val="3165"/>
              </a:lnSpc>
              <a:spcBef>
                <a:spcPct val="0"/>
              </a:spcBef>
              <a:buFont typeface="Arial"/>
              <a:buChar char="•"/>
            </a:pPr>
            <a:r>
              <a:rPr lang="en-US" sz="2800" b="1" u="none" strike="noStrike" dirty="0" err="1">
                <a:solidFill>
                  <a:srgbClr val="FFFFFF"/>
                </a:solidFill>
                <a:latin typeface="Georgia Pro Bold"/>
                <a:ea typeface="Georgia Pro Bold"/>
                <a:cs typeface="Georgia Pro Bold"/>
                <a:sym typeface="Georgia Pro Bold"/>
              </a:rPr>
              <a:t>Liike</a:t>
            </a:r>
            <a:r>
              <a:rPr lang="en-US" sz="2800" b="1" u="none" strike="noStrike" dirty="0">
                <a:solidFill>
                  <a:srgbClr val="FFFFFF"/>
                </a:solidFill>
                <a:latin typeface="Georgia Pro Bold"/>
                <a:ea typeface="Georgia Pro Bold"/>
                <a:cs typeface="Georgia Pro Bold"/>
                <a:sym typeface="Georgia Pro Bold"/>
              </a:rPr>
              <a:t> </a:t>
            </a:r>
            <a:r>
              <a:rPr lang="en-US" sz="2800" b="1" u="none" strike="noStrike" dirty="0" err="1">
                <a:solidFill>
                  <a:srgbClr val="FFFFFF"/>
                </a:solidFill>
                <a:latin typeface="Georgia Pro Bold"/>
                <a:ea typeface="Georgia Pro Bold"/>
                <a:cs typeface="Georgia Pro Bold"/>
                <a:sym typeface="Georgia Pro Bold"/>
              </a:rPr>
              <a:t>pallon</a:t>
            </a:r>
            <a:r>
              <a:rPr lang="en-US" sz="2800" b="1" u="none" strike="noStrike" dirty="0">
                <a:solidFill>
                  <a:srgbClr val="FFFFFF"/>
                </a:solidFill>
                <a:latin typeface="Georgia Pro Bold"/>
                <a:ea typeface="Georgia Pro Bold"/>
                <a:cs typeface="Georgia Pro Bold"/>
                <a:sym typeface="Georgia Pro Bold"/>
              </a:rPr>
              <a:t> </a:t>
            </a:r>
            <a:r>
              <a:rPr lang="en-US" sz="2800" b="1" u="none" strike="noStrike" dirty="0" err="1">
                <a:solidFill>
                  <a:srgbClr val="FFFFFF"/>
                </a:solidFill>
                <a:latin typeface="Georgia Pro Bold"/>
                <a:ea typeface="Georgia Pro Bold"/>
                <a:cs typeface="Georgia Pro Bold"/>
                <a:sym typeface="Georgia Pro Bold"/>
              </a:rPr>
              <a:t>kanssa</a:t>
            </a:r>
            <a:r>
              <a:rPr lang="en-US" sz="2800" b="1" u="none" strike="noStrike" dirty="0">
                <a:solidFill>
                  <a:srgbClr val="FFFFFF"/>
                </a:solidFill>
                <a:latin typeface="Georgia Pro Bold"/>
                <a:ea typeface="Georgia Pro Bold"/>
                <a:cs typeface="Georgia Pro Bold"/>
                <a:sym typeface="Georgia Pro Bold"/>
              </a:rPr>
              <a:t> </a:t>
            </a:r>
            <a:r>
              <a:rPr lang="en-US" sz="2800" b="1" u="none" strike="noStrike" dirty="0" err="1">
                <a:solidFill>
                  <a:srgbClr val="FFFFFF"/>
                </a:solidFill>
                <a:latin typeface="Georgia Pro Bold"/>
                <a:ea typeface="Georgia Pro Bold"/>
                <a:cs typeface="Georgia Pro Bold"/>
                <a:sym typeface="Georgia Pro Bold"/>
              </a:rPr>
              <a:t>sallittu</a:t>
            </a:r>
            <a:endParaRPr lang="en-US" sz="2800" b="1" u="none" strike="noStrike" dirty="0">
              <a:solidFill>
                <a:srgbClr val="FFFFFF"/>
              </a:solidFill>
              <a:latin typeface="Georgia Pro Bold"/>
              <a:ea typeface="Georgia Pro Bold"/>
              <a:cs typeface="Georgia Pro Bold"/>
              <a:sym typeface="Georgia Pro Bold"/>
            </a:endParaRPr>
          </a:p>
          <a:p>
            <a:pPr marL="284721" lvl="1" algn="l">
              <a:lnSpc>
                <a:spcPts val="3165"/>
              </a:lnSpc>
              <a:spcBef>
                <a:spcPct val="0"/>
              </a:spcBef>
            </a:pPr>
            <a:endParaRPr lang="en-US" sz="2800" b="1" u="none" strike="noStrike" dirty="0">
              <a:solidFill>
                <a:srgbClr val="FFFFFF"/>
              </a:solidFill>
              <a:latin typeface="Georgia Pro Bold"/>
              <a:ea typeface="Georgia Pro Bold"/>
              <a:cs typeface="Georgia Pro Bold"/>
              <a:sym typeface="Georgia Pro Bold"/>
            </a:endParaRPr>
          </a:p>
          <a:p>
            <a:pPr marL="569443" lvl="1" indent="-284722" algn="l">
              <a:lnSpc>
                <a:spcPts val="3165"/>
              </a:lnSpc>
              <a:spcBef>
                <a:spcPct val="0"/>
              </a:spcBef>
              <a:buFont typeface="Arial"/>
              <a:buChar char="•"/>
            </a:pPr>
            <a:r>
              <a:rPr lang="en-US" sz="2800" b="1" u="none" strike="noStrike" dirty="0" err="1">
                <a:solidFill>
                  <a:srgbClr val="FFFFFF"/>
                </a:solidFill>
                <a:latin typeface="Georgia Pro Bold"/>
                <a:ea typeface="Georgia Pro Bold"/>
                <a:cs typeface="Georgia Pro Bold"/>
                <a:sym typeface="Georgia Pro Bold"/>
              </a:rPr>
              <a:t>Verkon</a:t>
            </a:r>
            <a:r>
              <a:rPr lang="en-US" sz="2800" b="1" u="none" strike="noStrike" dirty="0">
                <a:solidFill>
                  <a:srgbClr val="FFFFFF"/>
                </a:solidFill>
                <a:latin typeface="Georgia Pro Bold"/>
                <a:ea typeface="Georgia Pro Bold"/>
                <a:cs typeface="Georgia Pro Bold"/>
                <a:sym typeface="Georgia Pro Bold"/>
              </a:rPr>
              <a:t> </a:t>
            </a:r>
            <a:r>
              <a:rPr lang="en-US" sz="2800" b="1" u="none" strike="noStrike" dirty="0" err="1">
                <a:solidFill>
                  <a:srgbClr val="FFFFFF"/>
                </a:solidFill>
                <a:latin typeface="Georgia Pro Bold"/>
                <a:ea typeface="Georgia Pro Bold"/>
                <a:cs typeface="Georgia Pro Bold"/>
                <a:sym typeface="Georgia Pro Bold"/>
              </a:rPr>
              <a:t>korkeus</a:t>
            </a:r>
            <a:r>
              <a:rPr lang="en-US" sz="2800" b="1" u="none" strike="noStrike" dirty="0">
                <a:solidFill>
                  <a:srgbClr val="FFFFFF"/>
                </a:solidFill>
                <a:latin typeface="Georgia Pro Bold"/>
                <a:ea typeface="Georgia Pro Bold"/>
                <a:cs typeface="Georgia Pro Bold"/>
                <a:sym typeface="Georgia Pro Bold"/>
              </a:rPr>
              <a:t> 160cm (</a:t>
            </a:r>
            <a:r>
              <a:rPr lang="en-US" sz="2800" b="1" u="none" strike="noStrike" dirty="0" err="1">
                <a:solidFill>
                  <a:srgbClr val="FFFFFF"/>
                </a:solidFill>
                <a:latin typeface="Georgia Pro Bold"/>
                <a:ea typeface="Georgia Pro Bold"/>
                <a:cs typeface="Georgia Pro Bold"/>
                <a:sym typeface="Georgia Pro Bold"/>
              </a:rPr>
              <a:t>suositus</a:t>
            </a:r>
            <a:r>
              <a:rPr lang="en-US" sz="2800" b="1" u="none" strike="noStrike" dirty="0">
                <a:solidFill>
                  <a:srgbClr val="FFFFFF"/>
                </a:solidFill>
                <a:latin typeface="Georgia Pro Bold"/>
                <a:ea typeface="Georgia Pro Bold"/>
                <a:cs typeface="Georgia Pro Bold"/>
                <a:sym typeface="Georgia Pro Bold"/>
              </a:rPr>
              <a:t> +/- 10cm, </a:t>
            </a:r>
            <a:r>
              <a:rPr lang="en-US" sz="2800" b="1" u="none" strike="noStrike" dirty="0" err="1">
                <a:solidFill>
                  <a:srgbClr val="FFFFFF"/>
                </a:solidFill>
                <a:latin typeface="Georgia Pro Bold"/>
                <a:ea typeface="Georgia Pro Bold"/>
                <a:cs typeface="Georgia Pro Bold"/>
                <a:sym typeface="Georgia Pro Bold"/>
              </a:rPr>
              <a:t>eli</a:t>
            </a:r>
            <a:r>
              <a:rPr lang="en-US" sz="2800" b="1" u="none" strike="noStrike" dirty="0">
                <a:solidFill>
                  <a:srgbClr val="FFFFFF"/>
                </a:solidFill>
                <a:latin typeface="Georgia Pro Bold"/>
                <a:ea typeface="Georgia Pro Bold"/>
                <a:cs typeface="Georgia Pro Bold"/>
                <a:sym typeface="Georgia Pro Bold"/>
              </a:rPr>
              <a:t> </a:t>
            </a:r>
            <a:r>
              <a:rPr lang="en-US" sz="2800" b="1" u="none" strike="noStrike" dirty="0" err="1">
                <a:solidFill>
                  <a:srgbClr val="FFFFFF"/>
                </a:solidFill>
                <a:latin typeface="Georgia Pro Bold"/>
                <a:ea typeface="Georgia Pro Bold"/>
                <a:cs typeface="Georgia Pro Bold"/>
                <a:sym typeface="Georgia Pro Bold"/>
              </a:rPr>
              <a:t>verkon</a:t>
            </a:r>
            <a:r>
              <a:rPr lang="en-US" sz="2800" b="1" u="none" strike="noStrike" dirty="0">
                <a:solidFill>
                  <a:srgbClr val="FFFFFF"/>
                </a:solidFill>
                <a:latin typeface="Georgia Pro Bold"/>
                <a:ea typeface="Georgia Pro Bold"/>
                <a:cs typeface="Georgia Pro Bold"/>
                <a:sym typeface="Georgia Pro Bold"/>
              </a:rPr>
              <a:t> </a:t>
            </a:r>
            <a:r>
              <a:rPr lang="en-US" sz="2800" b="1" u="none" strike="noStrike" dirty="0" err="1">
                <a:solidFill>
                  <a:srgbClr val="FFFFFF"/>
                </a:solidFill>
                <a:latin typeface="Georgia Pro Bold"/>
                <a:ea typeface="Georgia Pro Bold"/>
                <a:cs typeface="Georgia Pro Bold"/>
                <a:sym typeface="Georgia Pro Bold"/>
              </a:rPr>
              <a:t>korkeus</a:t>
            </a:r>
            <a:r>
              <a:rPr lang="en-US" sz="2800" b="1" u="none" strike="noStrike" dirty="0">
                <a:solidFill>
                  <a:srgbClr val="FFFFFF"/>
                </a:solidFill>
                <a:latin typeface="Georgia Pro Bold"/>
                <a:ea typeface="Georgia Pro Bold"/>
                <a:cs typeface="Georgia Pro Bold"/>
                <a:sym typeface="Georgia Pro Bold"/>
              </a:rPr>
              <a:t> </a:t>
            </a:r>
            <a:r>
              <a:rPr lang="en-US" sz="2800" b="1" u="none" strike="noStrike" dirty="0" err="1">
                <a:solidFill>
                  <a:srgbClr val="FFFFFF"/>
                </a:solidFill>
                <a:latin typeface="Georgia Pro Bold"/>
                <a:ea typeface="Georgia Pro Bold"/>
                <a:cs typeface="Georgia Pro Bold"/>
                <a:sym typeface="Georgia Pro Bold"/>
              </a:rPr>
              <a:t>voi</a:t>
            </a:r>
            <a:r>
              <a:rPr lang="en-US" sz="2800" b="1" u="none" strike="noStrike" dirty="0">
                <a:solidFill>
                  <a:srgbClr val="FFFFFF"/>
                </a:solidFill>
                <a:latin typeface="Georgia Pro Bold"/>
                <a:ea typeface="Georgia Pro Bold"/>
                <a:cs typeface="Georgia Pro Bold"/>
                <a:sym typeface="Georgia Pro Bold"/>
              </a:rPr>
              <a:t> olla 150cm-170cm </a:t>
            </a:r>
            <a:r>
              <a:rPr lang="en-US" sz="2800" b="1" u="none" strike="noStrike" dirty="0" err="1">
                <a:solidFill>
                  <a:srgbClr val="FFFFFF"/>
                </a:solidFill>
                <a:latin typeface="Georgia Pro Bold"/>
                <a:ea typeface="Georgia Pro Bold"/>
                <a:cs typeface="Georgia Pro Bold"/>
                <a:sym typeface="Georgia Pro Bold"/>
              </a:rPr>
              <a:t>välillä</a:t>
            </a:r>
            <a:r>
              <a:rPr lang="en-US" sz="2800" b="1" u="none" strike="noStrike" dirty="0">
                <a:solidFill>
                  <a:srgbClr val="FFFFFF"/>
                </a:solidFill>
                <a:latin typeface="Georgia Pro Bold"/>
                <a:ea typeface="Georgia Pro Bold"/>
                <a:cs typeface="Georgia Pro Bold"/>
                <a:sym typeface="Georgia Pro Bold"/>
              </a:rPr>
              <a:t>)</a:t>
            </a:r>
          </a:p>
          <a:p>
            <a:pPr marL="1138887" lvl="2" indent="-379629" algn="l">
              <a:lnSpc>
                <a:spcPts val="3165"/>
              </a:lnSpc>
              <a:spcBef>
                <a:spcPct val="0"/>
              </a:spcBef>
              <a:buFont typeface="Arial"/>
              <a:buChar char="⚬"/>
            </a:pPr>
            <a:r>
              <a:rPr lang="en-US" sz="2400" u="none" strike="noStrike" dirty="0" err="1">
                <a:solidFill>
                  <a:srgbClr val="FFFFFF"/>
                </a:solidFill>
                <a:latin typeface="Georgia Pro"/>
                <a:ea typeface="Georgia Pro"/>
                <a:cs typeface="Georgia Pro"/>
                <a:sym typeface="Georgia Pro"/>
              </a:rPr>
              <a:t>Alueen</a:t>
            </a:r>
            <a:r>
              <a:rPr lang="en-US" sz="2400" u="none" strike="noStrike" dirty="0">
                <a:solidFill>
                  <a:srgbClr val="FFFFFF"/>
                </a:solidFill>
                <a:latin typeface="Georgia Pro"/>
                <a:ea typeface="Georgia Pro"/>
                <a:cs typeface="Georgia Pro"/>
                <a:sym typeface="Georgia Pro"/>
              </a:rPr>
              <a:t> </a:t>
            </a:r>
            <a:r>
              <a:rPr lang="en-US" sz="2400" u="none" strike="noStrike" dirty="0" err="1">
                <a:solidFill>
                  <a:srgbClr val="FFFFFF"/>
                </a:solidFill>
                <a:latin typeface="Georgia Pro"/>
                <a:ea typeface="Georgia Pro"/>
                <a:cs typeface="Georgia Pro"/>
                <a:sym typeface="Georgia Pro"/>
              </a:rPr>
              <a:t>joukkueet</a:t>
            </a:r>
            <a:r>
              <a:rPr lang="en-US" sz="2400" u="none" strike="noStrike" dirty="0">
                <a:solidFill>
                  <a:srgbClr val="FFFFFF"/>
                </a:solidFill>
                <a:latin typeface="Georgia Pro"/>
                <a:ea typeface="Georgia Pro"/>
                <a:cs typeface="Georgia Pro"/>
                <a:sym typeface="Georgia Pro"/>
              </a:rPr>
              <a:t> </a:t>
            </a:r>
            <a:r>
              <a:rPr lang="en-US" sz="2400" u="none" strike="noStrike" dirty="0" err="1">
                <a:solidFill>
                  <a:srgbClr val="FFFFFF"/>
                </a:solidFill>
                <a:latin typeface="Georgia Pro"/>
                <a:ea typeface="Georgia Pro"/>
                <a:cs typeface="Georgia Pro"/>
                <a:sym typeface="Georgia Pro"/>
              </a:rPr>
              <a:t>turnaus</a:t>
            </a:r>
            <a:r>
              <a:rPr lang="en-US" sz="2400" u="none" strike="noStrike" dirty="0">
                <a:solidFill>
                  <a:srgbClr val="FFFFFF"/>
                </a:solidFill>
                <a:latin typeface="Georgia Pro"/>
                <a:ea typeface="Georgia Pro"/>
                <a:cs typeface="Georgia Pro"/>
                <a:sym typeface="Georgia Pro"/>
              </a:rPr>
              <a:t>-/</a:t>
            </a:r>
            <a:r>
              <a:rPr lang="en-US" sz="2400" u="none" strike="noStrike" dirty="0" err="1">
                <a:solidFill>
                  <a:srgbClr val="FFFFFF"/>
                </a:solidFill>
                <a:latin typeface="Georgia Pro"/>
                <a:ea typeface="Georgia Pro"/>
                <a:cs typeface="Georgia Pro"/>
                <a:sym typeface="Georgia Pro"/>
              </a:rPr>
              <a:t>ottelukohtaisesti</a:t>
            </a:r>
            <a:r>
              <a:rPr lang="en-US" sz="2400" u="none" strike="noStrike" dirty="0">
                <a:solidFill>
                  <a:srgbClr val="FFFFFF"/>
                </a:solidFill>
                <a:latin typeface="Georgia Pro"/>
                <a:ea typeface="Georgia Pro"/>
                <a:cs typeface="Georgia Pro"/>
                <a:sym typeface="Georgia Pro"/>
              </a:rPr>
              <a:t> </a:t>
            </a:r>
            <a:r>
              <a:rPr lang="en-US" sz="2400" u="none" strike="noStrike" dirty="0" err="1">
                <a:solidFill>
                  <a:srgbClr val="FFFFFF"/>
                </a:solidFill>
                <a:latin typeface="Georgia Pro"/>
                <a:ea typeface="Georgia Pro"/>
                <a:cs typeface="Georgia Pro"/>
                <a:sym typeface="Georgia Pro"/>
              </a:rPr>
              <a:t>sopivat</a:t>
            </a:r>
            <a:r>
              <a:rPr lang="en-US" sz="2400" u="none" strike="noStrike" dirty="0">
                <a:solidFill>
                  <a:srgbClr val="FFFFFF"/>
                </a:solidFill>
                <a:latin typeface="Georgia Pro"/>
                <a:ea typeface="Georgia Pro"/>
                <a:cs typeface="Georgia Pro"/>
                <a:sym typeface="Georgia Pro"/>
              </a:rPr>
              <a:t> </a:t>
            </a:r>
            <a:r>
              <a:rPr lang="en-US" sz="2400" u="none" strike="noStrike" dirty="0" err="1">
                <a:solidFill>
                  <a:srgbClr val="FFFFFF"/>
                </a:solidFill>
                <a:latin typeface="Georgia Pro"/>
                <a:ea typeface="Georgia Pro"/>
                <a:cs typeface="Georgia Pro"/>
                <a:sym typeface="Georgia Pro"/>
              </a:rPr>
              <a:t>verkon</a:t>
            </a:r>
            <a:r>
              <a:rPr lang="en-US" sz="2400" u="none" strike="noStrike" dirty="0">
                <a:solidFill>
                  <a:srgbClr val="FFFFFF"/>
                </a:solidFill>
                <a:latin typeface="Georgia Pro"/>
                <a:ea typeface="Georgia Pro"/>
                <a:cs typeface="Georgia Pro"/>
                <a:sym typeface="Georgia Pro"/>
              </a:rPr>
              <a:t> </a:t>
            </a:r>
            <a:r>
              <a:rPr lang="en-US" sz="2400" u="none" strike="noStrike" dirty="0" err="1">
                <a:solidFill>
                  <a:srgbClr val="FFFFFF"/>
                </a:solidFill>
                <a:latin typeface="Georgia Pro"/>
                <a:ea typeface="Georgia Pro"/>
                <a:cs typeface="Georgia Pro"/>
                <a:sym typeface="Georgia Pro"/>
              </a:rPr>
              <a:t>korkeudesta</a:t>
            </a:r>
            <a:endParaRPr lang="en-US" sz="2400" u="none" strike="noStrike" dirty="0">
              <a:solidFill>
                <a:srgbClr val="FFFFFF"/>
              </a:solidFill>
              <a:latin typeface="Georgia Pro"/>
              <a:ea typeface="Georgia Pro"/>
              <a:cs typeface="Georgia Pro"/>
              <a:sym typeface="Georgia Pro"/>
            </a:endParaRPr>
          </a:p>
          <a:p>
            <a:pPr marL="759258" lvl="2" algn="l">
              <a:lnSpc>
                <a:spcPts val="3165"/>
              </a:lnSpc>
              <a:spcBef>
                <a:spcPct val="0"/>
              </a:spcBef>
            </a:pPr>
            <a:endParaRPr lang="en-US" sz="2400" u="none" strike="noStrike" dirty="0">
              <a:solidFill>
                <a:srgbClr val="FFFFFF"/>
              </a:solidFill>
              <a:latin typeface="Georgia Pro"/>
              <a:ea typeface="Georgia Pro"/>
              <a:cs typeface="Georgia Pro"/>
              <a:sym typeface="Georgia Pro"/>
            </a:endParaRPr>
          </a:p>
          <a:p>
            <a:pPr marL="569443" lvl="1" indent="-284722" algn="l">
              <a:lnSpc>
                <a:spcPts val="3165"/>
              </a:lnSpc>
              <a:spcBef>
                <a:spcPct val="0"/>
              </a:spcBef>
              <a:buFont typeface="Arial"/>
              <a:buChar char="•"/>
            </a:pPr>
            <a:r>
              <a:rPr lang="en-US" sz="2800" b="1" u="none" strike="noStrike" dirty="0" err="1">
                <a:solidFill>
                  <a:srgbClr val="FFFFFF"/>
                </a:solidFill>
                <a:latin typeface="Georgia Pro Bold"/>
                <a:ea typeface="Georgia Pro Bold"/>
                <a:cs typeface="Georgia Pro Bold"/>
                <a:sym typeface="Georgia Pro Bold"/>
              </a:rPr>
              <a:t>Vapaa</a:t>
            </a:r>
            <a:r>
              <a:rPr lang="en-US" sz="2800" b="1" u="none" strike="noStrike" dirty="0">
                <a:solidFill>
                  <a:srgbClr val="FFFFFF"/>
                </a:solidFill>
                <a:latin typeface="Georgia Pro Bold"/>
                <a:ea typeface="Georgia Pro Bold"/>
                <a:cs typeface="Georgia Pro Bold"/>
                <a:sym typeface="Georgia Pro Bold"/>
              </a:rPr>
              <a:t> </a:t>
            </a:r>
            <a:r>
              <a:rPr lang="en-US" sz="2800" b="1" u="none" strike="noStrike" dirty="0" err="1">
                <a:solidFill>
                  <a:srgbClr val="FFFFFF"/>
                </a:solidFill>
                <a:latin typeface="Georgia Pro Bold"/>
                <a:ea typeface="Georgia Pro Bold"/>
                <a:cs typeface="Georgia Pro Bold"/>
                <a:sym typeface="Georgia Pro Bold"/>
              </a:rPr>
              <a:t>vastaanotto</a:t>
            </a:r>
            <a:r>
              <a:rPr lang="en-US" sz="2800" b="1" u="none" strike="noStrike" dirty="0">
                <a:solidFill>
                  <a:srgbClr val="FFFFFF"/>
                </a:solidFill>
                <a:latin typeface="Georgia Pro Bold"/>
                <a:ea typeface="Georgia Pro Bold"/>
                <a:cs typeface="Georgia Pro Bold"/>
                <a:sym typeface="Georgia Pro Bold"/>
              </a:rPr>
              <a:t> (</a:t>
            </a:r>
            <a:r>
              <a:rPr lang="en-US" sz="2800" b="1" u="none" strike="noStrike" dirty="0" err="1">
                <a:solidFill>
                  <a:srgbClr val="FFFFFF"/>
                </a:solidFill>
                <a:latin typeface="Georgia Pro Bold"/>
                <a:ea typeface="Georgia Pro Bold"/>
                <a:cs typeface="Georgia Pro Bold"/>
                <a:sym typeface="Georgia Pro Bold"/>
              </a:rPr>
              <a:t>koppi</a:t>
            </a:r>
            <a:r>
              <a:rPr lang="en-US" sz="2800" b="1" u="none" strike="noStrike" dirty="0">
                <a:solidFill>
                  <a:srgbClr val="FFFFFF"/>
                </a:solidFill>
                <a:latin typeface="Georgia Pro Bold"/>
                <a:ea typeface="Georgia Pro Bold"/>
                <a:cs typeface="Georgia Pro Bold"/>
                <a:sym typeface="Georgia Pro Bold"/>
              </a:rPr>
              <a:t>, tai </a:t>
            </a:r>
            <a:r>
              <a:rPr lang="en-US" sz="2800" b="1" u="none" strike="noStrike" dirty="0" err="1">
                <a:solidFill>
                  <a:srgbClr val="FFFFFF"/>
                </a:solidFill>
                <a:latin typeface="Georgia Pro Bold"/>
                <a:ea typeface="Georgia Pro Bold"/>
                <a:cs typeface="Georgia Pro Bold"/>
                <a:sym typeface="Georgia Pro Bold"/>
              </a:rPr>
              <a:t>sormi</a:t>
            </a:r>
            <a:r>
              <a:rPr lang="en-US" sz="2800" b="1" u="none" strike="noStrike" dirty="0">
                <a:solidFill>
                  <a:srgbClr val="FFFFFF"/>
                </a:solidFill>
                <a:latin typeface="Georgia Pro Bold"/>
                <a:ea typeface="Georgia Pro Bold"/>
                <a:cs typeface="Georgia Pro Bold"/>
                <a:sym typeface="Georgia Pro Bold"/>
              </a:rPr>
              <a:t>-/</a:t>
            </a:r>
            <a:r>
              <a:rPr lang="en-US" sz="2800" b="1" u="none" strike="noStrike" dirty="0" err="1">
                <a:solidFill>
                  <a:srgbClr val="FFFFFF"/>
                </a:solidFill>
                <a:latin typeface="Georgia Pro Bold"/>
                <a:ea typeface="Georgia Pro Bold"/>
                <a:cs typeface="Georgia Pro Bold"/>
                <a:sym typeface="Georgia Pro Bold"/>
              </a:rPr>
              <a:t>hihalyönti</a:t>
            </a:r>
            <a:r>
              <a:rPr lang="en-US" sz="2800" b="1" u="none" strike="noStrike" dirty="0">
                <a:solidFill>
                  <a:srgbClr val="FFFFFF"/>
                </a:solidFill>
                <a:latin typeface="Georgia Pro Bold"/>
                <a:ea typeface="Georgia Pro Bold"/>
                <a:cs typeface="Georgia Pro Bold"/>
                <a:sym typeface="Georgia Pro Bold"/>
              </a:rPr>
              <a:t>)</a:t>
            </a:r>
          </a:p>
          <a:p>
            <a:pPr marL="284721" lvl="1" algn="l">
              <a:lnSpc>
                <a:spcPts val="3165"/>
              </a:lnSpc>
              <a:spcBef>
                <a:spcPct val="0"/>
              </a:spcBef>
            </a:pPr>
            <a:endParaRPr lang="en-US" sz="2800" b="1" u="none" strike="noStrike" dirty="0">
              <a:solidFill>
                <a:srgbClr val="FFFFFF"/>
              </a:solidFill>
              <a:latin typeface="Georgia Pro Bold"/>
              <a:ea typeface="Georgia Pro Bold"/>
              <a:cs typeface="Georgia Pro Bold"/>
              <a:sym typeface="Georgia Pro Bold"/>
            </a:endParaRPr>
          </a:p>
          <a:p>
            <a:pPr marL="569443" lvl="1" indent="-284722" algn="l">
              <a:lnSpc>
                <a:spcPts val="3165"/>
              </a:lnSpc>
              <a:spcBef>
                <a:spcPct val="0"/>
              </a:spcBef>
              <a:buFont typeface="Arial"/>
              <a:buChar char="•"/>
            </a:pPr>
            <a:r>
              <a:rPr lang="en-US" sz="2800" b="1" u="none" strike="noStrike" dirty="0" err="1">
                <a:solidFill>
                  <a:srgbClr val="FFFFFF"/>
                </a:solidFill>
                <a:latin typeface="Georgia Pro Bold"/>
                <a:ea typeface="Georgia Pro Bold"/>
                <a:cs typeface="Georgia Pro Bold"/>
                <a:sym typeface="Georgia Pro Bold"/>
              </a:rPr>
              <a:t>Vapaa</a:t>
            </a:r>
            <a:r>
              <a:rPr lang="en-US" sz="2800" b="1" u="none" strike="noStrike" dirty="0">
                <a:solidFill>
                  <a:srgbClr val="FFFFFF"/>
                </a:solidFill>
                <a:latin typeface="Georgia Pro Bold"/>
                <a:ea typeface="Georgia Pro Bold"/>
                <a:cs typeface="Georgia Pro Bold"/>
                <a:sym typeface="Georgia Pro Bold"/>
              </a:rPr>
              <a:t> </a:t>
            </a:r>
            <a:r>
              <a:rPr lang="en-US" sz="2800" b="1" u="none" strike="noStrike" dirty="0" err="1">
                <a:solidFill>
                  <a:srgbClr val="FFFFFF"/>
                </a:solidFill>
                <a:latin typeface="Georgia Pro Bold"/>
                <a:ea typeface="Georgia Pro Bold"/>
                <a:cs typeface="Georgia Pro Bold"/>
                <a:sym typeface="Georgia Pro Bold"/>
              </a:rPr>
              <a:t>syöttö</a:t>
            </a:r>
            <a:r>
              <a:rPr lang="en-US" sz="2800" b="1" u="none" strike="noStrike" dirty="0">
                <a:solidFill>
                  <a:srgbClr val="FFFFFF"/>
                </a:solidFill>
                <a:latin typeface="Georgia Pro Bold"/>
                <a:ea typeface="Georgia Pro Bold"/>
                <a:cs typeface="Georgia Pro Bold"/>
                <a:sym typeface="Georgia Pro Bold"/>
              </a:rPr>
              <a:t> </a:t>
            </a:r>
            <a:r>
              <a:rPr lang="en-US" sz="2800" b="1" u="none" strike="noStrike" dirty="0" err="1">
                <a:solidFill>
                  <a:srgbClr val="FFFFFF"/>
                </a:solidFill>
                <a:latin typeface="Georgia Pro Bold"/>
                <a:ea typeface="Georgia Pro Bold"/>
                <a:cs typeface="Georgia Pro Bold"/>
                <a:sym typeface="Georgia Pro Bold"/>
              </a:rPr>
              <a:t>supersarjassa</a:t>
            </a:r>
            <a:endParaRPr lang="en-US" sz="2800" b="1" u="none" strike="noStrike" dirty="0">
              <a:solidFill>
                <a:srgbClr val="FFFFFF"/>
              </a:solidFill>
              <a:latin typeface="Georgia Pro Bold"/>
              <a:ea typeface="Georgia Pro Bold"/>
              <a:cs typeface="Georgia Pro Bold"/>
              <a:sym typeface="Georgia Pro Bold"/>
            </a:endParaRPr>
          </a:p>
        </p:txBody>
      </p:sp>
      <p:sp>
        <p:nvSpPr>
          <p:cNvPr id="4" name="TextBox 4"/>
          <p:cNvSpPr txBox="1"/>
          <p:nvPr/>
        </p:nvSpPr>
        <p:spPr>
          <a:xfrm>
            <a:off x="451286" y="1733641"/>
            <a:ext cx="6281048" cy="2773901"/>
          </a:xfrm>
          <a:prstGeom prst="rect">
            <a:avLst/>
          </a:prstGeom>
        </p:spPr>
        <p:txBody>
          <a:bodyPr wrap="square" lIns="0" tIns="0" rIns="0" bIns="0" rtlCol="0" anchor="t">
            <a:spAutoFit/>
          </a:bodyPr>
          <a:lstStyle/>
          <a:p>
            <a:pPr marL="0" lvl="0" indent="0" algn="l">
              <a:lnSpc>
                <a:spcPts val="7087"/>
              </a:lnSpc>
              <a:spcBef>
                <a:spcPct val="0"/>
              </a:spcBef>
            </a:pPr>
            <a:r>
              <a:rPr lang="en-US" sz="7000" u="none" strike="noStrike" dirty="0" err="1">
                <a:solidFill>
                  <a:srgbClr val="FFFFFF"/>
                </a:solidFill>
                <a:latin typeface="Georgia Pro"/>
                <a:ea typeface="Georgia Pro"/>
                <a:cs typeface="Georgia Pro"/>
                <a:sym typeface="Georgia Pro"/>
              </a:rPr>
              <a:t>Muutokset</a:t>
            </a:r>
            <a:r>
              <a:rPr lang="en-US" sz="7000" u="none" strike="noStrike" dirty="0">
                <a:solidFill>
                  <a:srgbClr val="FFFFFF"/>
                </a:solidFill>
                <a:latin typeface="Georgia Pro"/>
                <a:ea typeface="Georgia Pro"/>
                <a:cs typeface="Georgia Pro"/>
                <a:sym typeface="Georgia Pro"/>
              </a:rPr>
              <a:t> </a:t>
            </a:r>
          </a:p>
          <a:p>
            <a:pPr marL="0" lvl="0" indent="0" algn="l">
              <a:lnSpc>
                <a:spcPts val="7087"/>
              </a:lnSpc>
              <a:spcBef>
                <a:spcPct val="0"/>
              </a:spcBef>
            </a:pPr>
            <a:endParaRPr lang="en-US" sz="7000" u="none" strike="noStrike" dirty="0">
              <a:solidFill>
                <a:srgbClr val="FFFFFF"/>
              </a:solidFill>
              <a:latin typeface="Georgia Pro"/>
              <a:ea typeface="Georgia Pro"/>
              <a:cs typeface="Georgia Pro"/>
              <a:sym typeface="Georgia Pro"/>
            </a:endParaRPr>
          </a:p>
          <a:p>
            <a:pPr marL="0" lvl="0" indent="0" algn="l">
              <a:lnSpc>
                <a:spcPts val="7087"/>
              </a:lnSpc>
              <a:spcBef>
                <a:spcPct val="0"/>
              </a:spcBef>
            </a:pPr>
            <a:r>
              <a:rPr lang="en-US" sz="7000" u="none" strike="noStrike" dirty="0">
                <a:solidFill>
                  <a:srgbClr val="FFFFFF"/>
                </a:solidFill>
                <a:latin typeface="Georgia Pro"/>
                <a:ea typeface="Georgia Pro"/>
                <a:cs typeface="Georgia Pro"/>
                <a:sym typeface="Georgia Pro"/>
              </a:rPr>
              <a:t>U9 (F-</a:t>
            </a:r>
            <a:r>
              <a:rPr lang="en-US" sz="7000" u="none" strike="noStrike" dirty="0" err="1">
                <a:solidFill>
                  <a:srgbClr val="FFFFFF"/>
                </a:solidFill>
                <a:latin typeface="Georgia Pro"/>
                <a:ea typeface="Georgia Pro"/>
                <a:cs typeface="Georgia Pro"/>
                <a:sym typeface="Georgia Pro"/>
              </a:rPr>
              <a:t>ikäiset</a:t>
            </a:r>
            <a:r>
              <a:rPr lang="en-US" sz="7000" u="none" strike="noStrike" dirty="0">
                <a:solidFill>
                  <a:srgbClr val="FFFFFF"/>
                </a:solidFill>
                <a:latin typeface="Georgia Pro"/>
                <a:ea typeface="Georgia Pro"/>
                <a:cs typeface="Georgia Pro"/>
                <a:sym typeface="Georgia Pro"/>
              </a:rPr>
              <a:t>)</a:t>
            </a:r>
          </a:p>
        </p:txBody>
      </p:sp>
      <p:sp>
        <p:nvSpPr>
          <p:cNvPr id="5" name="AutoShape 5"/>
          <p:cNvSpPr/>
          <p:nvPr/>
        </p:nvSpPr>
        <p:spPr>
          <a:xfrm>
            <a:off x="0" y="704643"/>
            <a:ext cx="18288049" cy="9525"/>
          </a:xfrm>
          <a:prstGeom prst="line">
            <a:avLst/>
          </a:prstGeom>
          <a:ln w="19050" cap="flat">
            <a:solidFill>
              <a:srgbClr val="FFFFFF"/>
            </a:solidFill>
            <a:prstDash val="solid"/>
            <a:headEnd type="none" w="sm" len="sm"/>
            <a:tailEnd type="none" w="sm" len="sm"/>
          </a:ln>
        </p:spPr>
      </p:sp>
      <p:sp>
        <p:nvSpPr>
          <p:cNvPr id="6" name="AutoShape 6"/>
          <p:cNvSpPr/>
          <p:nvPr/>
        </p:nvSpPr>
        <p:spPr>
          <a:xfrm flipV="1">
            <a:off x="6908964" y="0"/>
            <a:ext cx="0" cy="10395005"/>
          </a:xfrm>
          <a:prstGeom prst="line">
            <a:avLst/>
          </a:prstGeom>
          <a:ln w="19050" cap="flat">
            <a:solidFill>
              <a:srgbClr val="FFFFFF"/>
            </a:solidFill>
            <a:prstDash val="solid"/>
            <a:headEnd type="none" w="sm" len="sm"/>
            <a:tailEnd type="none" w="sm" len="sm"/>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162A"/>
        </a:solidFill>
        <a:effectLst/>
      </p:bgPr>
    </p:bg>
    <p:spTree>
      <p:nvGrpSpPr>
        <p:cNvPr id="1" name=""/>
        <p:cNvGrpSpPr/>
        <p:nvPr/>
      </p:nvGrpSpPr>
      <p:grpSpPr>
        <a:xfrm>
          <a:off x="0" y="0"/>
          <a:ext cx="0" cy="0"/>
          <a:chOff x="0" y="0"/>
          <a:chExt cx="0" cy="0"/>
        </a:xfrm>
      </p:grpSpPr>
      <p:sp>
        <p:nvSpPr>
          <p:cNvPr id="2" name="Freeform 2" descr="Kuva, joka sisältää kohteen nuoli  Kuvaus luotu automaattisesti"/>
          <p:cNvSpPr/>
          <p:nvPr/>
        </p:nvSpPr>
        <p:spPr>
          <a:xfrm>
            <a:off x="0" y="-48986"/>
            <a:ext cx="7277961" cy="10287000"/>
          </a:xfrm>
          <a:custGeom>
            <a:avLst/>
            <a:gdLst/>
            <a:ahLst/>
            <a:cxnLst/>
            <a:rect l="l" t="t" r="r" b="b"/>
            <a:pathLst>
              <a:path w="7277961" h="10287000">
                <a:moveTo>
                  <a:pt x="0" y="0"/>
                </a:moveTo>
                <a:lnTo>
                  <a:pt x="7277961" y="0"/>
                </a:lnTo>
                <a:lnTo>
                  <a:pt x="7277961" y="10287000"/>
                </a:lnTo>
                <a:lnTo>
                  <a:pt x="0" y="10287000"/>
                </a:lnTo>
                <a:lnTo>
                  <a:pt x="0" y="0"/>
                </a:lnTo>
                <a:close/>
              </a:path>
            </a:pathLst>
          </a:custGeom>
          <a:blipFill>
            <a:blip r:embed="rId2"/>
            <a:stretch>
              <a:fillRect t="-37" b="-37"/>
            </a:stretch>
          </a:blipFill>
        </p:spPr>
      </p:sp>
      <p:sp>
        <p:nvSpPr>
          <p:cNvPr id="3" name="TextBox 3"/>
          <p:cNvSpPr txBox="1"/>
          <p:nvPr/>
        </p:nvSpPr>
        <p:spPr>
          <a:xfrm>
            <a:off x="8233522" y="3137694"/>
            <a:ext cx="9963038" cy="4580899"/>
          </a:xfrm>
          <a:prstGeom prst="rect">
            <a:avLst/>
          </a:prstGeom>
        </p:spPr>
        <p:txBody>
          <a:bodyPr lIns="0" tIns="0" rIns="0" bIns="0" rtlCol="0" anchor="t">
            <a:spAutoFit/>
          </a:bodyPr>
          <a:lstStyle/>
          <a:p>
            <a:pPr algn="l">
              <a:lnSpc>
                <a:spcPts val="5040"/>
              </a:lnSpc>
            </a:pPr>
            <a:r>
              <a:rPr lang="en-US" sz="4200" dirty="0">
                <a:solidFill>
                  <a:srgbClr val="FFFFFF"/>
                </a:solidFill>
                <a:latin typeface="Georgia Pro"/>
                <a:ea typeface="Georgia Pro"/>
                <a:cs typeface="Georgia Pro"/>
                <a:sym typeface="Georgia Pro"/>
              </a:rPr>
              <a:t>U9 (F-</a:t>
            </a:r>
            <a:r>
              <a:rPr lang="en-US" sz="4200" dirty="0" err="1">
                <a:solidFill>
                  <a:srgbClr val="FFFFFF"/>
                </a:solidFill>
                <a:latin typeface="Georgia Pro"/>
                <a:ea typeface="Georgia Pro"/>
                <a:cs typeface="Georgia Pro"/>
                <a:sym typeface="Georgia Pro"/>
              </a:rPr>
              <a:t>ikäiset</a:t>
            </a:r>
            <a:r>
              <a:rPr lang="en-US" sz="4200" dirty="0">
                <a:solidFill>
                  <a:srgbClr val="FFFFFF"/>
                </a:solidFill>
                <a:latin typeface="Georgia Pro"/>
                <a:ea typeface="Georgia Pro"/>
                <a:cs typeface="Georgia Pro"/>
                <a:sym typeface="Georgia Pro"/>
              </a:rPr>
              <a:t>)</a:t>
            </a:r>
          </a:p>
          <a:p>
            <a:pPr algn="l">
              <a:lnSpc>
                <a:spcPts val="5040"/>
              </a:lnSpc>
            </a:pPr>
            <a:endParaRPr lang="en-US" sz="4200" dirty="0">
              <a:solidFill>
                <a:srgbClr val="FFFFFF"/>
              </a:solidFill>
              <a:latin typeface="Georgia Pro"/>
              <a:ea typeface="Georgia Pro"/>
              <a:cs typeface="Georgia Pro"/>
              <a:sym typeface="Georgia Pro"/>
            </a:endParaRPr>
          </a:p>
          <a:p>
            <a:pPr algn="l">
              <a:lnSpc>
                <a:spcPts val="5040"/>
              </a:lnSpc>
            </a:pPr>
            <a:r>
              <a:rPr lang="en-US" sz="4200" dirty="0">
                <a:solidFill>
                  <a:srgbClr val="FFFFFF"/>
                </a:solidFill>
                <a:latin typeface="Georgia Pro"/>
                <a:ea typeface="Georgia Pro"/>
                <a:cs typeface="Georgia Pro"/>
                <a:sym typeface="Georgia Pro"/>
              </a:rPr>
              <a:t>Demo </a:t>
            </a:r>
            <a:r>
              <a:rPr lang="en-US" sz="4200" dirty="0" err="1">
                <a:solidFill>
                  <a:srgbClr val="FFFFFF"/>
                </a:solidFill>
                <a:latin typeface="Georgia Pro"/>
                <a:ea typeface="Georgia Pro"/>
                <a:cs typeface="Georgia Pro"/>
                <a:sym typeface="Georgia Pro"/>
              </a:rPr>
              <a:t>sääntömuutoksista</a:t>
            </a:r>
            <a:r>
              <a:rPr lang="en-US" sz="4200" dirty="0">
                <a:solidFill>
                  <a:srgbClr val="FFFFFF"/>
                </a:solidFill>
                <a:latin typeface="Georgia Pro"/>
                <a:ea typeface="Georgia Pro"/>
                <a:cs typeface="Georgia Pro"/>
                <a:sym typeface="Georgia Pro"/>
              </a:rPr>
              <a:t> ja </a:t>
            </a:r>
            <a:r>
              <a:rPr lang="en-US" sz="4200" dirty="0" err="1">
                <a:solidFill>
                  <a:srgbClr val="FFFFFF"/>
                </a:solidFill>
                <a:latin typeface="Georgia Pro"/>
                <a:ea typeface="Georgia Pro"/>
                <a:cs typeface="Georgia Pro"/>
                <a:sym typeface="Georgia Pro"/>
              </a:rPr>
              <a:t>pelimalleista</a:t>
            </a:r>
            <a:r>
              <a:rPr lang="en-US" sz="4200" dirty="0">
                <a:solidFill>
                  <a:srgbClr val="FFFFFF"/>
                </a:solidFill>
                <a:latin typeface="Georgia Pro"/>
                <a:ea typeface="Georgia Pro"/>
                <a:cs typeface="Georgia Pro"/>
                <a:sym typeface="Georgia Pro"/>
              </a:rPr>
              <a:t>:</a:t>
            </a:r>
          </a:p>
          <a:p>
            <a:pPr algn="l">
              <a:lnSpc>
                <a:spcPts val="5040"/>
              </a:lnSpc>
            </a:pPr>
            <a:endParaRPr lang="en-US" sz="4200" dirty="0">
              <a:solidFill>
                <a:srgbClr val="FFFFFF"/>
              </a:solidFill>
              <a:latin typeface="Georgia Pro"/>
              <a:ea typeface="Georgia Pro"/>
              <a:cs typeface="Georgia Pro"/>
              <a:sym typeface="Georgia Pro"/>
            </a:endParaRPr>
          </a:p>
          <a:p>
            <a:pPr>
              <a:lnSpc>
                <a:spcPts val="5040"/>
              </a:lnSpc>
            </a:pPr>
            <a:r>
              <a:rPr lang="en-US" sz="4200" u="sng" dirty="0">
                <a:solidFill>
                  <a:srgbClr val="0563C1"/>
                </a:solidFill>
                <a:latin typeface="Georgia Pro"/>
                <a:ea typeface="Georgia Pro"/>
                <a:cs typeface="Georgia Pro"/>
                <a:sym typeface="Georgia Pro"/>
                <a:hlinkClick r:id="rId3"/>
              </a:rPr>
              <a:t>https://drive.google.com/file/d/1HT7upbPg3GtruUGqkK85-mpdLqUUxbtr/view</a:t>
            </a:r>
            <a:r>
              <a:rPr lang="en-US" sz="4200" u="sng" dirty="0">
                <a:solidFill>
                  <a:srgbClr val="0563C1"/>
                </a:solidFill>
                <a:latin typeface="Georgia Pro"/>
                <a:ea typeface="Georgia Pro"/>
                <a:cs typeface="Georgia Pro"/>
                <a:sym typeface="Georgia Pro"/>
              </a:rPr>
              <a:t> </a:t>
            </a:r>
            <a:endParaRPr lang="en-US" sz="4200" dirty="0">
              <a:solidFill>
                <a:srgbClr val="FFFFFF"/>
              </a:solidFill>
              <a:latin typeface="Georgia Pro"/>
              <a:ea typeface="Georgia Pro"/>
              <a:cs typeface="Georgia Pro"/>
              <a:sym typeface="Georgia Pro"/>
            </a:endParaRPr>
          </a:p>
          <a:p>
            <a:pPr algn="l">
              <a:lnSpc>
                <a:spcPts val="5040"/>
              </a:lnSpc>
            </a:pPr>
            <a:endParaRPr lang="en-US" sz="4200" dirty="0">
              <a:solidFill>
                <a:srgbClr val="FFFFFF"/>
              </a:solidFill>
              <a:latin typeface="Georgia Pro"/>
              <a:ea typeface="Georgia Pro"/>
              <a:cs typeface="Georgia Pro"/>
              <a:sym typeface="Georgia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162A"/>
        </a:solidFill>
        <a:effectLst/>
      </p:bgPr>
    </p:bg>
    <p:spTree>
      <p:nvGrpSpPr>
        <p:cNvPr id="1" name=""/>
        <p:cNvGrpSpPr/>
        <p:nvPr/>
      </p:nvGrpSpPr>
      <p:grpSpPr>
        <a:xfrm>
          <a:off x="0" y="0"/>
          <a:ext cx="0" cy="0"/>
          <a:chOff x="0" y="0"/>
          <a:chExt cx="0" cy="0"/>
        </a:xfrm>
      </p:grpSpPr>
      <p:sp>
        <p:nvSpPr>
          <p:cNvPr id="2" name="TextBox 2"/>
          <p:cNvSpPr txBox="1"/>
          <p:nvPr/>
        </p:nvSpPr>
        <p:spPr>
          <a:xfrm>
            <a:off x="8334195" y="3967480"/>
            <a:ext cx="8449110" cy="2228215"/>
          </a:xfrm>
          <a:prstGeom prst="rect">
            <a:avLst/>
          </a:prstGeom>
        </p:spPr>
        <p:txBody>
          <a:bodyPr lIns="0" tIns="0" rIns="0" bIns="0" rtlCol="0" anchor="t">
            <a:spAutoFit/>
          </a:bodyPr>
          <a:lstStyle/>
          <a:p>
            <a:pPr marL="0" lvl="0" indent="0" algn="ctr">
              <a:lnSpc>
                <a:spcPts val="8959"/>
              </a:lnSpc>
              <a:spcBef>
                <a:spcPct val="0"/>
              </a:spcBef>
            </a:pPr>
            <a:r>
              <a:rPr lang="en-US" sz="6399" b="1">
                <a:solidFill>
                  <a:srgbClr val="FFFFFF"/>
                </a:solidFill>
                <a:latin typeface="Georgia Pro Bold"/>
                <a:ea typeface="Georgia Pro Bold"/>
                <a:cs typeface="Georgia Pro Bold"/>
                <a:sym typeface="Georgia Pro Bold"/>
              </a:rPr>
              <a:t>U11 (E-ikäiset) muutokset</a:t>
            </a:r>
          </a:p>
        </p:txBody>
      </p:sp>
      <p:grpSp>
        <p:nvGrpSpPr>
          <p:cNvPr id="3" name="Group 3"/>
          <p:cNvGrpSpPr/>
          <p:nvPr/>
        </p:nvGrpSpPr>
        <p:grpSpPr>
          <a:xfrm>
            <a:off x="0" y="0"/>
            <a:ext cx="6858000" cy="10287000"/>
            <a:chOff x="0" y="0"/>
            <a:chExt cx="812800" cy="1219200"/>
          </a:xfrm>
        </p:grpSpPr>
        <p:sp>
          <p:nvSpPr>
            <p:cNvPr id="4" name="Freeform 4" descr="Kuva, joka sisältää kohteen nuoli  Kuvaus luotu automaattisesti"/>
            <p:cNvSpPr/>
            <p:nvPr/>
          </p:nvSpPr>
          <p:spPr>
            <a:xfrm>
              <a:off x="0" y="0"/>
              <a:ext cx="812800" cy="1219200"/>
            </a:xfrm>
            <a:custGeom>
              <a:avLst/>
              <a:gdLst/>
              <a:ahLst/>
              <a:cxnLst/>
              <a:rect l="l" t="t" r="r" b="b"/>
              <a:pathLst>
                <a:path w="812800" h="1219200">
                  <a:moveTo>
                    <a:pt x="0" y="0"/>
                  </a:moveTo>
                  <a:lnTo>
                    <a:pt x="812800" y="0"/>
                  </a:lnTo>
                  <a:lnTo>
                    <a:pt x="812800" y="1219200"/>
                  </a:lnTo>
                  <a:lnTo>
                    <a:pt x="0" y="1219200"/>
                  </a:lnTo>
                  <a:close/>
                </a:path>
              </a:pathLst>
            </a:custGeom>
            <a:blipFill>
              <a:blip r:embed="rId2"/>
              <a:stretch>
                <a:fillRect l="-3021" r="-3021"/>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837312" y="1028700"/>
            <a:ext cx="6670692" cy="2914650"/>
          </a:xfrm>
          <a:prstGeom prst="rect">
            <a:avLst/>
          </a:prstGeom>
        </p:spPr>
        <p:txBody>
          <a:bodyPr lIns="0" tIns="0" rIns="0" bIns="0" rtlCol="0" anchor="t">
            <a:spAutoFit/>
          </a:bodyPr>
          <a:lstStyle/>
          <a:p>
            <a:pPr marL="0" lvl="0" indent="0" algn="l">
              <a:lnSpc>
                <a:spcPts val="7679"/>
              </a:lnSpc>
            </a:pPr>
            <a:r>
              <a:rPr lang="en-US" sz="6399" dirty="0" err="1">
                <a:solidFill>
                  <a:srgbClr val="FFFFFF"/>
                </a:solidFill>
                <a:latin typeface="Georgia Pro"/>
                <a:ea typeface="Georgia Pro"/>
                <a:cs typeface="Georgia Pro"/>
                <a:sym typeface="Georgia Pro"/>
              </a:rPr>
              <a:t>Muutokset</a:t>
            </a:r>
            <a:r>
              <a:rPr lang="en-US" sz="6399" dirty="0">
                <a:solidFill>
                  <a:srgbClr val="FFFFFF"/>
                </a:solidFill>
                <a:latin typeface="Georgia Pro"/>
                <a:ea typeface="Georgia Pro"/>
                <a:cs typeface="Georgia Pro"/>
                <a:sym typeface="Georgia Pro"/>
              </a:rPr>
              <a:t> </a:t>
            </a:r>
          </a:p>
          <a:p>
            <a:pPr marL="0" lvl="0" indent="0" algn="l">
              <a:lnSpc>
                <a:spcPts val="7679"/>
              </a:lnSpc>
            </a:pPr>
            <a:r>
              <a:rPr lang="en-US" sz="6399" dirty="0">
                <a:solidFill>
                  <a:srgbClr val="FFFFFF"/>
                </a:solidFill>
                <a:latin typeface="Georgia Pro"/>
                <a:ea typeface="Georgia Pro"/>
                <a:cs typeface="Georgia Pro"/>
                <a:sym typeface="Georgia Pro"/>
              </a:rPr>
              <a:t>U11 (E-</a:t>
            </a:r>
            <a:r>
              <a:rPr lang="en-US" sz="6399" dirty="0" err="1">
                <a:solidFill>
                  <a:srgbClr val="FFFFFF"/>
                </a:solidFill>
                <a:latin typeface="Georgia Pro"/>
                <a:ea typeface="Georgia Pro"/>
                <a:cs typeface="Georgia Pro"/>
                <a:sym typeface="Georgia Pro"/>
              </a:rPr>
              <a:t>ikäiset</a:t>
            </a:r>
            <a:r>
              <a:rPr lang="en-US" sz="6399" dirty="0">
                <a:solidFill>
                  <a:srgbClr val="FFFFFF"/>
                </a:solidFill>
                <a:latin typeface="Georgia Pro"/>
                <a:ea typeface="Georgia Pro"/>
                <a:cs typeface="Georgia Pro"/>
                <a:sym typeface="Georgia Pro"/>
              </a:rPr>
              <a:t>) </a:t>
            </a:r>
            <a:r>
              <a:rPr lang="en-US" sz="6399" dirty="0" err="1">
                <a:solidFill>
                  <a:srgbClr val="FFFFFF"/>
                </a:solidFill>
                <a:latin typeface="Georgia Pro"/>
                <a:ea typeface="Georgia Pro"/>
                <a:cs typeface="Georgia Pro"/>
                <a:sym typeface="Georgia Pro"/>
              </a:rPr>
              <a:t>Tiikerisarja</a:t>
            </a:r>
            <a:endParaRPr lang="en-US" sz="6399" dirty="0">
              <a:solidFill>
                <a:srgbClr val="FFFFFF"/>
              </a:solidFill>
              <a:latin typeface="Georgia Pro"/>
              <a:ea typeface="Georgia Pro"/>
              <a:cs typeface="Georgia Pro"/>
              <a:sym typeface="Georgia Pro"/>
            </a:endParaRPr>
          </a:p>
        </p:txBody>
      </p:sp>
      <p:sp>
        <p:nvSpPr>
          <p:cNvPr id="4" name="TextBox 4"/>
          <p:cNvSpPr txBox="1"/>
          <p:nvPr/>
        </p:nvSpPr>
        <p:spPr>
          <a:xfrm>
            <a:off x="6235102" y="3086100"/>
            <a:ext cx="12052898" cy="5291962"/>
          </a:xfrm>
          <a:prstGeom prst="rect">
            <a:avLst/>
          </a:prstGeom>
        </p:spPr>
        <p:txBody>
          <a:bodyPr wrap="square" lIns="0" tIns="0" rIns="0" bIns="0" rtlCol="0" anchor="t">
            <a:spAutoFit/>
          </a:bodyPr>
          <a:lstStyle/>
          <a:p>
            <a:pPr marL="466344" lvl="1" indent="-233172" algn="l">
              <a:lnSpc>
                <a:spcPts val="4320"/>
              </a:lnSpc>
              <a:buFont typeface="Arial"/>
              <a:buChar char="•"/>
            </a:pPr>
            <a:r>
              <a:rPr lang="en-US" sz="3200" b="1" dirty="0" err="1">
                <a:solidFill>
                  <a:srgbClr val="FFFFFF"/>
                </a:solidFill>
                <a:latin typeface="Georgia Pro Bold"/>
                <a:ea typeface="Georgia Pro Bold"/>
                <a:cs typeface="Georgia Pro Bold"/>
                <a:sym typeface="Georgia Pro Bold"/>
              </a:rPr>
              <a:t>Kentän</a:t>
            </a:r>
            <a:r>
              <a:rPr lang="en-US" sz="3200" b="1" dirty="0">
                <a:solidFill>
                  <a:srgbClr val="FFFFFF"/>
                </a:solidFill>
                <a:latin typeface="Georgia Pro Bold"/>
                <a:ea typeface="Georgia Pro Bold"/>
                <a:cs typeface="Georgia Pro Bold"/>
                <a:sym typeface="Georgia Pro Bold"/>
              </a:rPr>
              <a:t> </a:t>
            </a:r>
            <a:r>
              <a:rPr lang="en-US" sz="3200" b="1" dirty="0" err="1">
                <a:solidFill>
                  <a:srgbClr val="FFFFFF"/>
                </a:solidFill>
                <a:latin typeface="Georgia Pro Bold"/>
                <a:ea typeface="Georgia Pro Bold"/>
                <a:cs typeface="Georgia Pro Bold"/>
                <a:sym typeface="Georgia Pro Bold"/>
              </a:rPr>
              <a:t>koko</a:t>
            </a:r>
            <a:r>
              <a:rPr lang="en-US" sz="3200" b="1" dirty="0">
                <a:solidFill>
                  <a:srgbClr val="FFFFFF"/>
                </a:solidFill>
                <a:latin typeface="Georgia Pro Bold"/>
                <a:ea typeface="Georgia Pro Bold"/>
                <a:cs typeface="Georgia Pro Bold"/>
                <a:sym typeface="Georgia Pro Bold"/>
              </a:rPr>
              <a:t> 6,1 x 5,94 m (</a:t>
            </a:r>
            <a:r>
              <a:rPr lang="en-US" sz="3200" b="1" dirty="0" err="1">
                <a:solidFill>
                  <a:srgbClr val="FFFFFF"/>
                </a:solidFill>
                <a:latin typeface="Georgia Pro Bold"/>
                <a:ea typeface="Georgia Pro Bold"/>
                <a:cs typeface="Georgia Pro Bold"/>
                <a:sym typeface="Georgia Pro Bold"/>
              </a:rPr>
              <a:t>sulkapallon</a:t>
            </a:r>
            <a:r>
              <a:rPr lang="en-US" sz="3200" b="1" dirty="0">
                <a:solidFill>
                  <a:srgbClr val="FFFFFF"/>
                </a:solidFill>
                <a:latin typeface="Georgia Pro Bold"/>
                <a:ea typeface="Georgia Pro Bold"/>
                <a:cs typeface="Georgia Pro Bold"/>
                <a:sym typeface="Georgia Pro Bold"/>
              </a:rPr>
              <a:t> </a:t>
            </a:r>
            <a:r>
              <a:rPr lang="en-US" sz="3200" b="1" dirty="0" err="1">
                <a:solidFill>
                  <a:srgbClr val="FFFFFF"/>
                </a:solidFill>
                <a:latin typeface="Georgia Pro Bold"/>
                <a:ea typeface="Georgia Pro Bold"/>
                <a:cs typeface="Georgia Pro Bold"/>
                <a:sym typeface="Georgia Pro Bold"/>
              </a:rPr>
              <a:t>syöttö</a:t>
            </a:r>
            <a:r>
              <a:rPr lang="en-US" sz="3200" b="1" dirty="0">
                <a:solidFill>
                  <a:srgbClr val="FFFFFF"/>
                </a:solidFill>
                <a:latin typeface="Georgia Pro Bold"/>
                <a:ea typeface="Georgia Pro Bold"/>
                <a:cs typeface="Georgia Pro Bold"/>
                <a:sym typeface="Georgia Pro Bold"/>
              </a:rPr>
              <a:t> </a:t>
            </a:r>
            <a:r>
              <a:rPr lang="en-US" sz="3200" b="1" dirty="0" err="1">
                <a:solidFill>
                  <a:srgbClr val="FFFFFF"/>
                </a:solidFill>
                <a:latin typeface="Georgia Pro Bold"/>
                <a:ea typeface="Georgia Pro Bold"/>
                <a:cs typeface="Georgia Pro Bold"/>
                <a:sym typeface="Georgia Pro Bold"/>
              </a:rPr>
              <a:t>alueen</a:t>
            </a:r>
            <a:r>
              <a:rPr lang="en-US" sz="3200" b="1" dirty="0">
                <a:solidFill>
                  <a:srgbClr val="FFFFFF"/>
                </a:solidFill>
                <a:latin typeface="Georgia Pro Bold"/>
                <a:ea typeface="Georgia Pro Bold"/>
                <a:cs typeface="Georgia Pro Bold"/>
                <a:sym typeface="Georgia Pro Bold"/>
              </a:rPr>
              <a:t> </a:t>
            </a:r>
            <a:r>
              <a:rPr lang="en-US" sz="3200" b="1" dirty="0" err="1">
                <a:solidFill>
                  <a:srgbClr val="FFFFFF"/>
                </a:solidFill>
                <a:latin typeface="Georgia Pro Bold"/>
                <a:ea typeface="Georgia Pro Bold"/>
                <a:cs typeface="Georgia Pro Bold"/>
                <a:sym typeface="Georgia Pro Bold"/>
              </a:rPr>
              <a:t>takaraja</a:t>
            </a:r>
            <a:r>
              <a:rPr lang="en-US" sz="3200" b="1" dirty="0">
                <a:solidFill>
                  <a:srgbClr val="FFFFFF"/>
                </a:solidFill>
                <a:latin typeface="Georgia Pro Bold"/>
                <a:ea typeface="Georgia Pro Bold"/>
                <a:cs typeface="Georgia Pro Bold"/>
                <a:sym typeface="Georgia Pro Bold"/>
              </a:rPr>
              <a:t>)</a:t>
            </a:r>
          </a:p>
          <a:p>
            <a:pPr marL="466344" lvl="1" indent="-233172" algn="l">
              <a:lnSpc>
                <a:spcPts val="4320"/>
              </a:lnSpc>
              <a:buFont typeface="Arial"/>
              <a:buChar char="•"/>
            </a:pPr>
            <a:endParaRPr lang="en-US" sz="3200" b="1" dirty="0">
              <a:solidFill>
                <a:srgbClr val="FFFFFF"/>
              </a:solidFill>
              <a:latin typeface="Georgia Pro Bold"/>
              <a:ea typeface="Georgia Pro Bold"/>
              <a:cs typeface="Georgia Pro Bold"/>
              <a:sym typeface="Georgia Pro Bold"/>
            </a:endParaRPr>
          </a:p>
          <a:p>
            <a:pPr marL="540465" lvl="1" indent="-270233">
              <a:lnSpc>
                <a:spcPts val="3003"/>
              </a:lnSpc>
              <a:buFont typeface="Arial"/>
              <a:buChar char="•"/>
            </a:pPr>
            <a:r>
              <a:rPr lang="en-US" sz="3200" b="1" dirty="0" err="1">
                <a:solidFill>
                  <a:srgbClr val="FFFFFF"/>
                </a:solidFill>
                <a:latin typeface="Georgia Pro Bold"/>
                <a:ea typeface="Georgia Pro Bold"/>
                <a:cs typeface="Georgia Pro Bold"/>
                <a:sym typeface="Georgia Pro Bold"/>
              </a:rPr>
              <a:t>Pelimuoto</a:t>
            </a:r>
            <a:r>
              <a:rPr lang="en-US" sz="3200" b="1" dirty="0">
                <a:solidFill>
                  <a:srgbClr val="FFFFFF"/>
                </a:solidFill>
                <a:latin typeface="Georgia Pro Bold"/>
                <a:ea typeface="Georgia Pro Bold"/>
                <a:cs typeface="Georgia Pro Bold"/>
                <a:sym typeface="Georgia Pro Bold"/>
              </a:rPr>
              <a:t>: </a:t>
            </a:r>
            <a:r>
              <a:rPr lang="en-US" sz="3200" b="1" dirty="0" err="1">
                <a:solidFill>
                  <a:srgbClr val="FFFFFF"/>
                </a:solidFill>
                <a:latin typeface="Georgia Pro Bold"/>
                <a:ea typeface="Georgia Pro Bold"/>
                <a:cs typeface="Georgia Pro Bold"/>
                <a:sym typeface="Georgia Pro Bold"/>
              </a:rPr>
              <a:t>Tripla</a:t>
            </a:r>
            <a:r>
              <a:rPr lang="en-US" sz="3200" b="1" dirty="0">
                <a:solidFill>
                  <a:srgbClr val="FFFFFF"/>
                </a:solidFill>
                <a:latin typeface="Georgia Pro Bold"/>
                <a:ea typeface="Georgia Pro Bold"/>
                <a:cs typeface="Georgia Pro Bold"/>
                <a:sym typeface="Georgia Pro Bold"/>
              </a:rPr>
              <a:t> Pallo </a:t>
            </a:r>
            <a:r>
              <a:rPr lang="en-US" sz="3200" dirty="0">
                <a:solidFill>
                  <a:srgbClr val="FFFFFF"/>
                </a:solidFill>
                <a:latin typeface="Georgia Pro Bold" panose="02040802050405020203" charset="0"/>
                <a:ea typeface="Georgia Pro"/>
                <a:cs typeface="Georgia Pro"/>
                <a:sym typeface="Georgia Pro"/>
              </a:rPr>
              <a:t>(</a:t>
            </a:r>
            <a:r>
              <a:rPr lang="en-US" sz="3200" dirty="0" err="1">
                <a:solidFill>
                  <a:srgbClr val="FFFFFF"/>
                </a:solidFill>
                <a:latin typeface="Georgia Pro Bold" panose="02040802050405020203" charset="0"/>
                <a:ea typeface="Georgia Pro"/>
                <a:cs typeface="Georgia Pro"/>
                <a:sym typeface="Georgia Pro"/>
              </a:rPr>
              <a:t>säännöt</a:t>
            </a:r>
            <a:r>
              <a:rPr lang="en-US" sz="3200" dirty="0">
                <a:solidFill>
                  <a:srgbClr val="FFFFFF"/>
                </a:solidFill>
                <a:latin typeface="Georgia Pro Bold" panose="02040802050405020203" charset="0"/>
                <a:ea typeface="Georgia Pro"/>
                <a:cs typeface="Georgia Pro"/>
                <a:sym typeface="Georgia Pro"/>
              </a:rPr>
              <a:t> ja </a:t>
            </a:r>
            <a:r>
              <a:rPr lang="en-US" sz="3200" dirty="0" err="1">
                <a:solidFill>
                  <a:srgbClr val="FFFFFF"/>
                </a:solidFill>
                <a:latin typeface="Georgia Pro Bold" panose="02040802050405020203" charset="0"/>
                <a:ea typeface="Georgia Pro"/>
                <a:cs typeface="Georgia Pro"/>
                <a:sym typeface="Georgia Pro"/>
              </a:rPr>
              <a:t>demovideo</a:t>
            </a:r>
            <a:r>
              <a:rPr lang="en-US" sz="3200" dirty="0">
                <a:solidFill>
                  <a:srgbClr val="FFFFFF"/>
                </a:solidFill>
                <a:latin typeface="Georgia Pro Bold" panose="02040802050405020203" charset="0"/>
                <a:ea typeface="Georgia Pro"/>
                <a:cs typeface="Georgia Pro"/>
                <a:sym typeface="Georgia Pro"/>
              </a:rPr>
              <a:t> </a:t>
            </a:r>
            <a:r>
              <a:rPr lang="en-US" sz="3200" dirty="0" err="1">
                <a:solidFill>
                  <a:srgbClr val="FFFFFF"/>
                </a:solidFill>
                <a:latin typeface="Georgia Pro Bold" panose="02040802050405020203" charset="0"/>
                <a:ea typeface="Georgia Pro"/>
                <a:cs typeface="Georgia Pro"/>
                <a:sym typeface="Georgia Pro"/>
              </a:rPr>
              <a:t>dia</a:t>
            </a:r>
            <a:r>
              <a:rPr lang="en-US" sz="3200" dirty="0">
                <a:solidFill>
                  <a:srgbClr val="FFFFFF"/>
                </a:solidFill>
                <a:latin typeface="Georgia Pro Bold" panose="02040802050405020203" charset="0"/>
                <a:ea typeface="Georgia Pro"/>
                <a:cs typeface="Georgia Pro"/>
                <a:sym typeface="Georgia Pro"/>
              </a:rPr>
              <a:t> 15)</a:t>
            </a:r>
          </a:p>
          <a:p>
            <a:pPr marL="226695" lvl="1" algn="l">
              <a:lnSpc>
                <a:spcPts val="4200"/>
              </a:lnSpc>
            </a:pPr>
            <a:endParaRPr lang="en-US" sz="3200" b="1" dirty="0">
              <a:solidFill>
                <a:srgbClr val="FFFFFF"/>
              </a:solidFill>
              <a:latin typeface="Georgia Pro Bold"/>
              <a:ea typeface="Georgia Pro Bold"/>
              <a:cs typeface="Georgia Pro Bold"/>
              <a:sym typeface="Georgia Pro Bold"/>
            </a:endParaRPr>
          </a:p>
          <a:p>
            <a:pPr marL="466344" lvl="1" indent="-233172" algn="l">
              <a:lnSpc>
                <a:spcPts val="4320"/>
              </a:lnSpc>
              <a:buFont typeface="Arial"/>
              <a:buChar char="•"/>
            </a:pPr>
            <a:r>
              <a:rPr lang="en-US" sz="3200" b="1" dirty="0">
                <a:solidFill>
                  <a:srgbClr val="FFFFFF"/>
                </a:solidFill>
                <a:latin typeface="Georgia Pro Bold"/>
                <a:ea typeface="Georgia Pro Bold"/>
                <a:cs typeface="Georgia Pro Bold"/>
                <a:sym typeface="Georgia Pro Bold"/>
              </a:rPr>
              <a:t>Koppi </a:t>
            </a:r>
            <a:r>
              <a:rPr lang="en-US" sz="3200" b="1" dirty="0" err="1">
                <a:solidFill>
                  <a:srgbClr val="FFFFFF"/>
                </a:solidFill>
                <a:latin typeface="Georgia Pro Bold"/>
                <a:ea typeface="Georgia Pro Bold"/>
                <a:cs typeface="Georgia Pro Bold"/>
                <a:sym typeface="Georgia Pro Bold"/>
              </a:rPr>
              <a:t>poistuu</a:t>
            </a:r>
            <a:endParaRPr lang="en-US" sz="3200" b="1" dirty="0">
              <a:solidFill>
                <a:srgbClr val="FFFFFF"/>
              </a:solidFill>
              <a:latin typeface="Georgia Pro Bold"/>
              <a:ea typeface="Georgia Pro Bold"/>
              <a:cs typeface="Georgia Pro Bold"/>
              <a:sym typeface="Georgia Pro Bold"/>
            </a:endParaRPr>
          </a:p>
          <a:p>
            <a:pPr marL="466344" lvl="1" indent="-233172" algn="l">
              <a:lnSpc>
                <a:spcPts val="4320"/>
              </a:lnSpc>
              <a:buFont typeface="Arial"/>
              <a:buChar char="•"/>
            </a:pPr>
            <a:endParaRPr lang="en-US" sz="3200" b="1" dirty="0">
              <a:solidFill>
                <a:srgbClr val="FFFFFF"/>
              </a:solidFill>
              <a:latin typeface="Georgia Pro Bold"/>
              <a:ea typeface="Georgia Pro Bold"/>
              <a:cs typeface="Georgia Pro Bold"/>
              <a:sym typeface="Georgia Pro Bold"/>
            </a:endParaRPr>
          </a:p>
          <a:p>
            <a:pPr marL="466344" lvl="1" indent="-233172" algn="l">
              <a:lnSpc>
                <a:spcPts val="4320"/>
              </a:lnSpc>
              <a:buFont typeface="Arial"/>
              <a:buChar char="•"/>
            </a:pPr>
            <a:r>
              <a:rPr lang="en-US" sz="3200" b="1" dirty="0" err="1">
                <a:solidFill>
                  <a:srgbClr val="FFFFFF"/>
                </a:solidFill>
                <a:latin typeface="Georgia Pro Bold"/>
                <a:ea typeface="Georgia Pro Bold"/>
                <a:cs typeface="Georgia Pro Bold"/>
                <a:sym typeface="Georgia Pro Bold"/>
              </a:rPr>
              <a:t>Kaikki</a:t>
            </a:r>
            <a:r>
              <a:rPr lang="en-US" sz="3200" b="1" dirty="0">
                <a:solidFill>
                  <a:srgbClr val="FFFFFF"/>
                </a:solidFill>
                <a:latin typeface="Georgia Pro Bold"/>
                <a:ea typeface="Georgia Pro Bold"/>
                <a:cs typeface="Georgia Pro Bold"/>
                <a:sym typeface="Georgia Pro Bold"/>
              </a:rPr>
              <a:t> </a:t>
            </a:r>
            <a:r>
              <a:rPr lang="en-US" sz="3200" b="1" dirty="0" err="1">
                <a:solidFill>
                  <a:srgbClr val="FFFFFF"/>
                </a:solidFill>
                <a:latin typeface="Georgia Pro Bold"/>
                <a:ea typeface="Georgia Pro Bold"/>
                <a:cs typeface="Georgia Pro Bold"/>
                <a:sym typeface="Georgia Pro Bold"/>
              </a:rPr>
              <a:t>pelaajat</a:t>
            </a:r>
            <a:r>
              <a:rPr lang="en-US" sz="3200" b="1" dirty="0">
                <a:solidFill>
                  <a:srgbClr val="FFFFFF"/>
                </a:solidFill>
                <a:latin typeface="Georgia Pro Bold"/>
                <a:ea typeface="Georgia Pro Bold"/>
                <a:cs typeface="Georgia Pro Bold"/>
                <a:sym typeface="Georgia Pro Bold"/>
              </a:rPr>
              <a:t> </a:t>
            </a:r>
            <a:r>
              <a:rPr lang="en-US" sz="3200" b="1" dirty="0" err="1">
                <a:solidFill>
                  <a:srgbClr val="FFFFFF"/>
                </a:solidFill>
                <a:latin typeface="Georgia Pro Bold"/>
                <a:ea typeface="Georgia Pro Bold"/>
                <a:cs typeface="Georgia Pro Bold"/>
                <a:sym typeface="Georgia Pro Bold"/>
              </a:rPr>
              <a:t>kiertovaihdossa</a:t>
            </a:r>
            <a:r>
              <a:rPr lang="en-US" sz="3200" b="1" dirty="0">
                <a:solidFill>
                  <a:srgbClr val="FFFFFF"/>
                </a:solidFill>
                <a:latin typeface="Georgia Pro Bold"/>
                <a:ea typeface="Georgia Pro Bold"/>
                <a:cs typeface="Georgia Pro Bold"/>
                <a:sym typeface="Georgia Pro Bold"/>
              </a:rPr>
              <a:t> – EI </a:t>
            </a:r>
            <a:r>
              <a:rPr lang="en-US" sz="3200" b="1" dirty="0" err="1">
                <a:solidFill>
                  <a:srgbClr val="FFFFFF"/>
                </a:solidFill>
                <a:latin typeface="Georgia Pro Bold"/>
                <a:ea typeface="Georgia Pro Bold"/>
                <a:cs typeface="Georgia Pro Bold"/>
                <a:sym typeface="Georgia Pro Bold"/>
              </a:rPr>
              <a:t>pelaajavaihtoja</a:t>
            </a:r>
            <a:endParaRPr lang="en-US" sz="3200" b="1" dirty="0">
              <a:solidFill>
                <a:srgbClr val="FFFFFF"/>
              </a:solidFill>
              <a:latin typeface="Georgia Pro Bold"/>
              <a:ea typeface="Georgia Pro Bold"/>
              <a:cs typeface="Georgia Pro Bold"/>
              <a:sym typeface="Georgia Pro Bold"/>
            </a:endParaRPr>
          </a:p>
          <a:p>
            <a:pPr marL="466344" lvl="1" indent="-233172" algn="l">
              <a:lnSpc>
                <a:spcPts val="4320"/>
              </a:lnSpc>
              <a:buFont typeface="Arial"/>
              <a:buChar char="•"/>
            </a:pPr>
            <a:endParaRPr lang="en-US" sz="3200" b="1" dirty="0">
              <a:solidFill>
                <a:srgbClr val="FFFFFF"/>
              </a:solidFill>
              <a:latin typeface="Georgia Pro Bold"/>
              <a:ea typeface="Georgia Pro Bold"/>
              <a:cs typeface="Georgia Pro Bold"/>
              <a:sym typeface="Georgia Pro Bold"/>
            </a:endParaRPr>
          </a:p>
          <a:p>
            <a:pPr marL="466344" lvl="1" indent="-233172" algn="l">
              <a:lnSpc>
                <a:spcPts val="4320"/>
              </a:lnSpc>
              <a:buFont typeface="Arial"/>
              <a:buChar char="•"/>
            </a:pPr>
            <a:r>
              <a:rPr lang="en-US" sz="3200" b="1" dirty="0" err="1">
                <a:solidFill>
                  <a:srgbClr val="FFFFFF"/>
                </a:solidFill>
                <a:latin typeface="Georgia Pro Bold"/>
                <a:ea typeface="Georgia Pro Bold"/>
                <a:cs typeface="Georgia Pro Bold"/>
                <a:sym typeface="Georgia Pro Bold"/>
              </a:rPr>
              <a:t>Vapaa</a:t>
            </a:r>
            <a:r>
              <a:rPr lang="en-US" sz="3200" b="1" dirty="0">
                <a:solidFill>
                  <a:srgbClr val="FFFFFF"/>
                </a:solidFill>
                <a:latin typeface="Georgia Pro Bold"/>
                <a:ea typeface="Georgia Pro Bold"/>
                <a:cs typeface="Georgia Pro Bold"/>
                <a:sym typeface="Georgia Pro Bold"/>
              </a:rPr>
              <a:t> </a:t>
            </a:r>
            <a:r>
              <a:rPr lang="en-US" sz="3200" b="1" dirty="0" err="1">
                <a:solidFill>
                  <a:srgbClr val="FFFFFF"/>
                </a:solidFill>
                <a:latin typeface="Georgia Pro Bold"/>
                <a:ea typeface="Georgia Pro Bold"/>
                <a:cs typeface="Georgia Pro Bold"/>
                <a:sym typeface="Georgia Pro Bold"/>
              </a:rPr>
              <a:t>syöttö</a:t>
            </a:r>
            <a:r>
              <a:rPr lang="en-US" sz="3200" b="1" dirty="0">
                <a:solidFill>
                  <a:srgbClr val="FFFFFF"/>
                </a:solidFill>
                <a:latin typeface="Georgia Pro Bold"/>
                <a:ea typeface="Georgia Pro Bold"/>
                <a:cs typeface="Georgia Pro Bold"/>
                <a:sym typeface="Georgia Pro Bold"/>
              </a:rPr>
              <a:t> ja </a:t>
            </a:r>
            <a:r>
              <a:rPr lang="en-US" sz="3200" b="1" dirty="0" err="1">
                <a:solidFill>
                  <a:srgbClr val="FFFFFF"/>
                </a:solidFill>
                <a:latin typeface="Georgia Pro Bold"/>
                <a:ea typeface="Georgia Pro Bold"/>
                <a:cs typeface="Georgia Pro Bold"/>
                <a:sym typeface="Georgia Pro Bold"/>
              </a:rPr>
              <a:t>vastaanotto</a:t>
            </a:r>
            <a:endParaRPr lang="en-US" sz="3200" b="1" dirty="0">
              <a:solidFill>
                <a:srgbClr val="FFFFFF"/>
              </a:solidFill>
              <a:latin typeface="Georgia Pro Bold"/>
              <a:ea typeface="Georgia Pro Bold"/>
              <a:cs typeface="Georgia Pro Bold"/>
              <a:sym typeface="Georgia Pro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915</Words>
  <Application>Microsoft Office PowerPoint</Application>
  <PresentationFormat>Mukautettu</PresentationFormat>
  <Paragraphs>149</Paragraphs>
  <Slides>20</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20</vt:i4>
      </vt:variant>
    </vt:vector>
  </HeadingPairs>
  <TitlesOfParts>
    <vt:vector size="27" baseType="lpstr">
      <vt:lpstr>Georgia Pro Bold</vt:lpstr>
      <vt:lpstr>Work Sans</vt:lpstr>
      <vt:lpstr>Arial</vt:lpstr>
      <vt:lpstr>Georgia Pro</vt:lpstr>
      <vt:lpstr>Georgia Pro Italics</vt:lpstr>
      <vt:lpstr>Calibri</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Lasten lentopallon sääntömuutokset kaudelle 2025-2026 esitys 2.0.pptx</dc:title>
  <dc:creator>Dellaptop</dc:creator>
  <cp:lastModifiedBy>Oskar Muurinen</cp:lastModifiedBy>
  <cp:revision>35</cp:revision>
  <dcterms:created xsi:type="dcterms:W3CDTF">2006-08-16T00:00:00Z</dcterms:created>
  <dcterms:modified xsi:type="dcterms:W3CDTF">2025-09-17T18:03:02Z</dcterms:modified>
  <dc:identifier>DAGoojAHKzQ</dc:identifier>
</cp:coreProperties>
</file>