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91" r:id="rId24"/>
    <p:sldId id="292" r:id="rId25"/>
    <p:sldId id="279" r:id="rId26"/>
    <p:sldId id="280" r:id="rId27"/>
    <p:sldId id="281" r:id="rId28"/>
    <p:sldId id="282" r:id="rId29"/>
  </p:sldIdLst>
  <p:sldSz cx="18288000" cy="10287000"/>
  <p:notesSz cx="6858000" cy="9144000"/>
  <p:embeddedFontLst>
    <p:embeddedFont>
      <p:font typeface="Aleo" panose="00000500000000000000" pitchFamily="2" charset="0"/>
      <p:regular r:id="rId31"/>
      <p:bold r:id="rId32"/>
      <p:italic r:id="rId33"/>
      <p:boldItalic r:id="rId34"/>
    </p:embeddedFont>
    <p:embeddedFont>
      <p:font typeface="Georgia" panose="02040502050405020303" pitchFamily="18" charset="0"/>
      <p:regular r:id="rId35"/>
      <p:bold r:id="rId36"/>
      <p:italic r:id="rId37"/>
      <p:boldItalic r:id="rId38"/>
    </p:embeddedFont>
    <p:embeddedFont>
      <p:font typeface="Georgia Pro" panose="02040502050405020303" pitchFamily="18" charset="0"/>
      <p:regular r:id="rId39"/>
      <p:bold r:id="rId40"/>
    </p:embeddedFont>
    <p:embeddedFont>
      <p:font typeface="Georgia Pro Bold" panose="02040802050405020203" charset="0"/>
      <p:regular r:id="rId41"/>
    </p:embeddedFont>
    <p:embeddedFont>
      <p:font typeface="Georgia Pro Italics" panose="020B0604020202020204"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5" d="100"/>
          <a:sy n="55" d="100"/>
        </p:scale>
        <p:origin x="658"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30.05.2025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C9CA0-1E19-5B98-F2CD-F2B03C588F9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D133754-4875-E871-8948-C462DD329EA8}"/>
              </a:ext>
            </a:extLst>
          </p:cNvPr>
          <p:cNvSpPr>
            <a:spLocks noGrp="1" noRot="1" noChangeAspect="1"/>
          </p:cNvSpPr>
          <p:nvPr>
            <p:ph type="sldImg"/>
          </p:nvPr>
        </p:nvSpPr>
        <p:spPr>
          <a:xfrm>
            <a:off x="2290763" y="512763"/>
            <a:ext cx="4562475" cy="2566987"/>
          </a:xfrm>
        </p:spPr>
      </p:sp>
      <p:sp>
        <p:nvSpPr>
          <p:cNvPr id="3" name="Huomautusten paikkamerkki 2">
            <a:extLst>
              <a:ext uri="{FF2B5EF4-FFF2-40B4-BE49-F238E27FC236}">
                <a16:creationId xmlns:a16="http://schemas.microsoft.com/office/drawing/2014/main" id="{AE2A8A7E-4E50-13BC-93ED-410607DC895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p:txBody>
      </p:sp>
      <p:sp>
        <p:nvSpPr>
          <p:cNvPr id="4" name="Dian numeron paikkamerkki 3">
            <a:extLst>
              <a:ext uri="{FF2B5EF4-FFF2-40B4-BE49-F238E27FC236}">
                <a16:creationId xmlns:a16="http://schemas.microsoft.com/office/drawing/2014/main" id="{E08A6FEF-3191-4165-1078-22580223A8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8F8CD2-6E2C-4B20-AE7C-EF71D831E8B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520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6AECA-A8C9-15F1-5C38-D17E3B5A8470}"/>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CB7D8C26-3685-3AE1-3659-17903026782E}"/>
              </a:ext>
            </a:extLst>
          </p:cNvPr>
          <p:cNvSpPr>
            <a:spLocks noGrp="1" noRot="1" noChangeAspect="1"/>
          </p:cNvSpPr>
          <p:nvPr>
            <p:ph type="sldImg"/>
          </p:nvPr>
        </p:nvSpPr>
        <p:spPr>
          <a:xfrm>
            <a:off x="2290763" y="512763"/>
            <a:ext cx="4562475" cy="2566987"/>
          </a:xfrm>
        </p:spPr>
      </p:sp>
      <p:sp>
        <p:nvSpPr>
          <p:cNvPr id="3" name="Huomautusten paikkamerkki 2">
            <a:extLst>
              <a:ext uri="{FF2B5EF4-FFF2-40B4-BE49-F238E27FC236}">
                <a16:creationId xmlns:a16="http://schemas.microsoft.com/office/drawing/2014/main" id="{D3700DBB-B8C7-7A8B-59E0-37A58BBEF1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p:txBody>
      </p:sp>
      <p:sp>
        <p:nvSpPr>
          <p:cNvPr id="4" name="Dian numeron paikkamerkki 3">
            <a:extLst>
              <a:ext uri="{FF2B5EF4-FFF2-40B4-BE49-F238E27FC236}">
                <a16:creationId xmlns:a16="http://schemas.microsoft.com/office/drawing/2014/main" id="{1D038C0F-9D89-DCFE-3E44-844C9C94E7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8F8CD2-6E2C-4B20-AE7C-EF71D831E8B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4151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99D51CB-452F-0344-81A0-500169BE0E7E}"/>
              </a:ext>
            </a:extLst>
          </p:cNvPr>
          <p:cNvSpPr>
            <a:spLocks noGrp="1"/>
          </p:cNvSpPr>
          <p:nvPr>
            <p:ph type="ctrTitle"/>
          </p:nvPr>
        </p:nvSpPr>
        <p:spPr>
          <a:xfrm>
            <a:off x="2286000" y="1683545"/>
            <a:ext cx="13716000" cy="3581400"/>
          </a:xfrm>
        </p:spPr>
        <p:txBody>
          <a:bodyPr anchor="b"/>
          <a:lstStyle>
            <a:lvl1pPr algn="ctr">
              <a:defRPr sz="9000"/>
            </a:lvl1pPr>
          </a:lstStyle>
          <a:p>
            <a:r>
              <a:rPr lang="fi-FI"/>
              <a:t>Muokkaa ots. perustyyl. napsautt.</a:t>
            </a:r>
          </a:p>
        </p:txBody>
      </p:sp>
      <p:sp>
        <p:nvSpPr>
          <p:cNvPr id="3" name="Alaotsikko 2">
            <a:extLst>
              <a:ext uri="{FF2B5EF4-FFF2-40B4-BE49-F238E27FC236}">
                <a16:creationId xmlns:a16="http://schemas.microsoft.com/office/drawing/2014/main" id="{113159DD-2729-7341-B58E-13C35DA29925}"/>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7952931F-152E-F741-A801-B0CE92BB4FCA}"/>
              </a:ext>
            </a:extLst>
          </p:cNvPr>
          <p:cNvSpPr>
            <a:spLocks noGrp="1"/>
          </p:cNvSpPr>
          <p:nvPr>
            <p:ph type="dt" sz="half" idx="10"/>
          </p:nvPr>
        </p:nvSpPr>
        <p:spPr/>
        <p:txBody>
          <a:bodyPr/>
          <a:lstStyle/>
          <a:p>
            <a:endParaRPr lang="fi-FI"/>
          </a:p>
        </p:txBody>
      </p:sp>
      <p:sp>
        <p:nvSpPr>
          <p:cNvPr id="5" name="Alatunnisteen paikkamerkki 4">
            <a:extLst>
              <a:ext uri="{FF2B5EF4-FFF2-40B4-BE49-F238E27FC236}">
                <a16:creationId xmlns:a16="http://schemas.microsoft.com/office/drawing/2014/main" id="{E204A1A9-EA45-0A4F-8EDB-1A9E8FF404D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406E37E-CBEE-5343-88F5-358018300709}"/>
              </a:ext>
            </a:extLst>
          </p:cNvPr>
          <p:cNvSpPr>
            <a:spLocks noGrp="1"/>
          </p:cNvSpPr>
          <p:nvPr>
            <p:ph type="sldNum" sz="quarter" idx="12"/>
          </p:nvPr>
        </p:nvSpPr>
        <p:spPr/>
        <p:txBody>
          <a:bodyPr/>
          <a:lstStyle/>
          <a:p>
            <a:fld id="{00000000-1234-1234-1234-123412341234}" type="slidenum">
              <a:rPr lang="fi-FI" smtClean="0"/>
              <a:pPr/>
              <a:t>‹#›</a:t>
            </a:fld>
            <a:endParaRPr lang="fi-FI"/>
          </a:p>
        </p:txBody>
      </p:sp>
    </p:spTree>
    <p:extLst>
      <p:ext uri="{BB962C8B-B14F-4D97-AF65-F5344CB8AC3E}">
        <p14:creationId xmlns:p14="http://schemas.microsoft.com/office/powerpoint/2010/main" val="1668069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01C070B-F9CD-FB48-959A-7A8E1C8D231B}"/>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CFBE6BC5-D620-BC44-8A7C-D5ADA78926CF}"/>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241AA04-3662-9844-AC9A-D8E4D113E40B}"/>
              </a:ext>
            </a:extLst>
          </p:cNvPr>
          <p:cNvSpPr>
            <a:spLocks noGrp="1"/>
          </p:cNvSpPr>
          <p:nvPr>
            <p:ph type="dt" sz="half" idx="10"/>
          </p:nvPr>
        </p:nvSpPr>
        <p:spPr/>
        <p:txBody>
          <a:bodyPr/>
          <a:lstStyle/>
          <a:p>
            <a:endParaRPr lang="fi-FI"/>
          </a:p>
        </p:txBody>
      </p:sp>
      <p:sp>
        <p:nvSpPr>
          <p:cNvPr id="5" name="Alatunnisteen paikkamerkki 4">
            <a:extLst>
              <a:ext uri="{FF2B5EF4-FFF2-40B4-BE49-F238E27FC236}">
                <a16:creationId xmlns:a16="http://schemas.microsoft.com/office/drawing/2014/main" id="{A6218B01-B949-D649-A776-FADC74A7812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66EB29A-118D-E444-A974-E83E94D38E63}"/>
              </a:ext>
            </a:extLst>
          </p:cNvPr>
          <p:cNvSpPr>
            <a:spLocks noGrp="1"/>
          </p:cNvSpPr>
          <p:nvPr>
            <p:ph type="sldNum" sz="quarter" idx="12"/>
          </p:nvPr>
        </p:nvSpPr>
        <p:spPr/>
        <p:txBody>
          <a:bodyPr/>
          <a:lstStyle/>
          <a:p>
            <a:fld id="{00000000-1234-1234-1234-123412341234}" type="slidenum">
              <a:rPr lang="fi-FI" smtClean="0"/>
              <a:pPr/>
              <a:t>‹#›</a:t>
            </a:fld>
            <a:endParaRPr lang="fi-FI"/>
          </a:p>
        </p:txBody>
      </p:sp>
    </p:spTree>
    <p:extLst>
      <p:ext uri="{BB962C8B-B14F-4D97-AF65-F5344CB8AC3E}">
        <p14:creationId xmlns:p14="http://schemas.microsoft.com/office/powerpoint/2010/main" val="1845089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B0ECF66-00EC-5749-B94F-3FC8BF472168}"/>
              </a:ext>
            </a:extLst>
          </p:cNvPr>
          <p:cNvSpPr>
            <a:spLocks noGrp="1"/>
          </p:cNvSpPr>
          <p:nvPr>
            <p:ph type="title"/>
          </p:nvPr>
        </p:nvSpPr>
        <p:spPr>
          <a:xfrm>
            <a:off x="1247775" y="2564608"/>
            <a:ext cx="15773400" cy="4279106"/>
          </a:xfrm>
        </p:spPr>
        <p:txBody>
          <a:bodyPr anchor="b"/>
          <a:lstStyle>
            <a:lvl1pPr>
              <a:defRPr sz="9000"/>
            </a:lvl1pPr>
          </a:lstStyle>
          <a:p>
            <a:r>
              <a:rPr lang="fi-FI"/>
              <a:t>Muokkaa ots. perustyyl. napsautt.</a:t>
            </a:r>
          </a:p>
        </p:txBody>
      </p:sp>
      <p:sp>
        <p:nvSpPr>
          <p:cNvPr id="3" name="Tekstin paikkamerkki 2">
            <a:extLst>
              <a:ext uri="{FF2B5EF4-FFF2-40B4-BE49-F238E27FC236}">
                <a16:creationId xmlns:a16="http://schemas.microsoft.com/office/drawing/2014/main" id="{D04E164E-8ED1-F14D-AB88-DCA11BD94BD4}"/>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FD61BD92-FF52-7746-90E1-152C2D4F4D80}"/>
              </a:ext>
            </a:extLst>
          </p:cNvPr>
          <p:cNvSpPr>
            <a:spLocks noGrp="1"/>
          </p:cNvSpPr>
          <p:nvPr>
            <p:ph type="dt" sz="half" idx="10"/>
          </p:nvPr>
        </p:nvSpPr>
        <p:spPr/>
        <p:txBody>
          <a:bodyPr/>
          <a:lstStyle/>
          <a:p>
            <a:endParaRPr lang="fi-FI"/>
          </a:p>
        </p:txBody>
      </p:sp>
      <p:sp>
        <p:nvSpPr>
          <p:cNvPr id="5" name="Alatunnisteen paikkamerkki 4">
            <a:extLst>
              <a:ext uri="{FF2B5EF4-FFF2-40B4-BE49-F238E27FC236}">
                <a16:creationId xmlns:a16="http://schemas.microsoft.com/office/drawing/2014/main" id="{93627734-FEDC-C140-B01F-2174FF795E28}"/>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EBD2794-B37E-9E41-91EC-0093A145CF07}"/>
              </a:ext>
            </a:extLst>
          </p:cNvPr>
          <p:cNvSpPr>
            <a:spLocks noGrp="1"/>
          </p:cNvSpPr>
          <p:nvPr>
            <p:ph type="sldNum" sz="quarter" idx="12"/>
          </p:nvPr>
        </p:nvSpPr>
        <p:spPr/>
        <p:txBody>
          <a:bodyPr/>
          <a:lstStyle/>
          <a:p>
            <a:fld id="{00000000-1234-1234-1234-123412341234}" type="slidenum">
              <a:rPr lang="fi-FI" smtClean="0"/>
              <a:pPr/>
              <a:t>‹#›</a:t>
            </a:fld>
            <a:endParaRPr lang="fi-FI"/>
          </a:p>
        </p:txBody>
      </p:sp>
    </p:spTree>
    <p:extLst>
      <p:ext uri="{BB962C8B-B14F-4D97-AF65-F5344CB8AC3E}">
        <p14:creationId xmlns:p14="http://schemas.microsoft.com/office/powerpoint/2010/main" val="1112019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B0F6AB-E056-3744-85AD-FB7D8170F956}"/>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078D59D0-11B3-7141-80DD-E121ABF18899}"/>
              </a:ext>
            </a:extLst>
          </p:cNvPr>
          <p:cNvSpPr>
            <a:spLocks noGrp="1"/>
          </p:cNvSpPr>
          <p:nvPr>
            <p:ph sz="half" idx="1"/>
          </p:nvPr>
        </p:nvSpPr>
        <p:spPr>
          <a:xfrm>
            <a:off x="1257300" y="2738438"/>
            <a:ext cx="7772400" cy="652700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B88CC389-BE06-2B40-B599-93FD388A5945}"/>
              </a:ext>
            </a:extLst>
          </p:cNvPr>
          <p:cNvSpPr>
            <a:spLocks noGrp="1"/>
          </p:cNvSpPr>
          <p:nvPr>
            <p:ph sz="half" idx="2"/>
          </p:nvPr>
        </p:nvSpPr>
        <p:spPr>
          <a:xfrm>
            <a:off x="9258300" y="2738438"/>
            <a:ext cx="7772400" cy="652700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DA265CBA-AB3B-574E-8C75-6BC9D1A67473}"/>
              </a:ext>
            </a:extLst>
          </p:cNvPr>
          <p:cNvSpPr>
            <a:spLocks noGrp="1"/>
          </p:cNvSpPr>
          <p:nvPr>
            <p:ph type="dt" sz="half" idx="10"/>
          </p:nvPr>
        </p:nvSpPr>
        <p:spPr/>
        <p:txBody>
          <a:bodyPr/>
          <a:lstStyle/>
          <a:p>
            <a:endParaRPr lang="fi-FI"/>
          </a:p>
        </p:txBody>
      </p:sp>
      <p:sp>
        <p:nvSpPr>
          <p:cNvPr id="6" name="Alatunnisteen paikkamerkki 5">
            <a:extLst>
              <a:ext uri="{FF2B5EF4-FFF2-40B4-BE49-F238E27FC236}">
                <a16:creationId xmlns:a16="http://schemas.microsoft.com/office/drawing/2014/main" id="{1FA7F75E-2D69-C547-B1EA-EF63B1D306E9}"/>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BA708FA8-1DF5-FE47-8837-2ED17868055B}"/>
              </a:ext>
            </a:extLst>
          </p:cNvPr>
          <p:cNvSpPr>
            <a:spLocks noGrp="1"/>
          </p:cNvSpPr>
          <p:nvPr>
            <p:ph type="sldNum" sz="quarter" idx="12"/>
          </p:nvPr>
        </p:nvSpPr>
        <p:spPr/>
        <p:txBody>
          <a:bodyPr/>
          <a:lstStyle/>
          <a:p>
            <a:fld id="{00000000-1234-1234-1234-123412341234}" type="slidenum">
              <a:rPr lang="fi-FI" smtClean="0"/>
              <a:pPr/>
              <a:t>‹#›</a:t>
            </a:fld>
            <a:endParaRPr lang="fi-FI"/>
          </a:p>
        </p:txBody>
      </p:sp>
    </p:spTree>
    <p:extLst>
      <p:ext uri="{BB962C8B-B14F-4D97-AF65-F5344CB8AC3E}">
        <p14:creationId xmlns:p14="http://schemas.microsoft.com/office/powerpoint/2010/main" val="39391595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8C1CF78-9857-B643-900C-EBB085DAAF27}"/>
              </a:ext>
            </a:extLst>
          </p:cNvPr>
          <p:cNvSpPr>
            <a:spLocks noGrp="1"/>
          </p:cNvSpPr>
          <p:nvPr>
            <p:ph type="title"/>
          </p:nvPr>
        </p:nvSpPr>
        <p:spPr>
          <a:xfrm>
            <a:off x="1259682" y="547688"/>
            <a:ext cx="15773400" cy="1988345"/>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B23A3401-4D74-134D-8D18-8EDC569EDC39}"/>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94B2A09D-7661-B648-9C05-799E2BD0479D}"/>
              </a:ext>
            </a:extLst>
          </p:cNvPr>
          <p:cNvSpPr>
            <a:spLocks noGrp="1"/>
          </p:cNvSpPr>
          <p:nvPr>
            <p:ph sz="half" idx="2"/>
          </p:nvPr>
        </p:nvSpPr>
        <p:spPr>
          <a:xfrm>
            <a:off x="1259683" y="3757613"/>
            <a:ext cx="7736681" cy="552688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53EB2CA4-F3B1-1C4F-8BC1-EFD9F976697D}"/>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D1855313-5E9B-A945-A861-B0676A06C4A1}"/>
              </a:ext>
            </a:extLst>
          </p:cNvPr>
          <p:cNvSpPr>
            <a:spLocks noGrp="1"/>
          </p:cNvSpPr>
          <p:nvPr>
            <p:ph sz="quarter" idx="4"/>
          </p:nvPr>
        </p:nvSpPr>
        <p:spPr>
          <a:xfrm>
            <a:off x="9258300" y="3757613"/>
            <a:ext cx="7774782" cy="552688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5DA28346-4254-024D-8519-3FF3AB44AC04}"/>
              </a:ext>
            </a:extLst>
          </p:cNvPr>
          <p:cNvSpPr>
            <a:spLocks noGrp="1"/>
          </p:cNvSpPr>
          <p:nvPr>
            <p:ph type="dt" sz="half" idx="10"/>
          </p:nvPr>
        </p:nvSpPr>
        <p:spPr/>
        <p:txBody>
          <a:bodyPr/>
          <a:lstStyle/>
          <a:p>
            <a:endParaRPr lang="fi-FI"/>
          </a:p>
        </p:txBody>
      </p:sp>
      <p:sp>
        <p:nvSpPr>
          <p:cNvPr id="8" name="Alatunnisteen paikkamerkki 7">
            <a:extLst>
              <a:ext uri="{FF2B5EF4-FFF2-40B4-BE49-F238E27FC236}">
                <a16:creationId xmlns:a16="http://schemas.microsoft.com/office/drawing/2014/main" id="{6CC46FF7-6650-9446-81E9-EF606DDB08AA}"/>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C36388DE-62F6-B542-8C6A-04369D0D4FF5}"/>
              </a:ext>
            </a:extLst>
          </p:cNvPr>
          <p:cNvSpPr>
            <a:spLocks noGrp="1"/>
          </p:cNvSpPr>
          <p:nvPr>
            <p:ph type="sldNum" sz="quarter" idx="12"/>
          </p:nvPr>
        </p:nvSpPr>
        <p:spPr/>
        <p:txBody>
          <a:bodyPr/>
          <a:lstStyle/>
          <a:p>
            <a:fld id="{00000000-1234-1234-1234-123412341234}" type="slidenum">
              <a:rPr lang="fi-FI" smtClean="0"/>
              <a:pPr/>
              <a:t>‹#›</a:t>
            </a:fld>
            <a:endParaRPr lang="fi-FI"/>
          </a:p>
        </p:txBody>
      </p:sp>
    </p:spTree>
    <p:extLst>
      <p:ext uri="{BB962C8B-B14F-4D97-AF65-F5344CB8AC3E}">
        <p14:creationId xmlns:p14="http://schemas.microsoft.com/office/powerpoint/2010/main" val="131833801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FA3EFE-5B3D-D340-B7C3-624BD8F1A3EF}"/>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42E02FC9-1E03-EC41-8876-E3B742517062}"/>
              </a:ext>
            </a:extLst>
          </p:cNvPr>
          <p:cNvSpPr>
            <a:spLocks noGrp="1"/>
          </p:cNvSpPr>
          <p:nvPr>
            <p:ph type="dt" sz="half" idx="10"/>
          </p:nvPr>
        </p:nvSpPr>
        <p:spPr/>
        <p:txBody>
          <a:bodyPr/>
          <a:lstStyle/>
          <a:p>
            <a:endParaRPr lang="fi-FI"/>
          </a:p>
        </p:txBody>
      </p:sp>
      <p:sp>
        <p:nvSpPr>
          <p:cNvPr id="4" name="Alatunnisteen paikkamerkki 3">
            <a:extLst>
              <a:ext uri="{FF2B5EF4-FFF2-40B4-BE49-F238E27FC236}">
                <a16:creationId xmlns:a16="http://schemas.microsoft.com/office/drawing/2014/main" id="{CC5F975C-0939-2F40-8506-605D1653E6B7}"/>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1EBB12B6-E6D8-A94F-86A6-13572041F985}"/>
              </a:ext>
            </a:extLst>
          </p:cNvPr>
          <p:cNvSpPr>
            <a:spLocks noGrp="1"/>
          </p:cNvSpPr>
          <p:nvPr>
            <p:ph type="sldNum" sz="quarter" idx="12"/>
          </p:nvPr>
        </p:nvSpPr>
        <p:spPr/>
        <p:txBody>
          <a:bodyPr/>
          <a:lstStyle/>
          <a:p>
            <a:fld id="{00000000-1234-1234-1234-123412341234}" type="slidenum">
              <a:rPr lang="fi-FI" smtClean="0"/>
              <a:pPr/>
              <a:t>‹#›</a:t>
            </a:fld>
            <a:endParaRPr lang="fi-FI"/>
          </a:p>
        </p:txBody>
      </p:sp>
    </p:spTree>
    <p:extLst>
      <p:ext uri="{BB962C8B-B14F-4D97-AF65-F5344CB8AC3E}">
        <p14:creationId xmlns:p14="http://schemas.microsoft.com/office/powerpoint/2010/main" val="3935981635"/>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F8D3B580-5292-BE4B-9B50-28D03F312E64}"/>
              </a:ext>
            </a:extLst>
          </p:cNvPr>
          <p:cNvSpPr>
            <a:spLocks noGrp="1"/>
          </p:cNvSpPr>
          <p:nvPr>
            <p:ph type="dt" sz="half" idx="10"/>
          </p:nvPr>
        </p:nvSpPr>
        <p:spPr/>
        <p:txBody>
          <a:bodyPr/>
          <a:lstStyle/>
          <a:p>
            <a:endParaRPr lang="fi-FI"/>
          </a:p>
        </p:txBody>
      </p:sp>
      <p:sp>
        <p:nvSpPr>
          <p:cNvPr id="3" name="Alatunnisteen paikkamerkki 2">
            <a:extLst>
              <a:ext uri="{FF2B5EF4-FFF2-40B4-BE49-F238E27FC236}">
                <a16:creationId xmlns:a16="http://schemas.microsoft.com/office/drawing/2014/main" id="{96BD2124-673D-E64B-AFD2-65DCB156B911}"/>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E891DC42-B641-5B4D-B80C-636567E4F700}"/>
              </a:ext>
            </a:extLst>
          </p:cNvPr>
          <p:cNvSpPr>
            <a:spLocks noGrp="1"/>
          </p:cNvSpPr>
          <p:nvPr>
            <p:ph type="sldNum" sz="quarter" idx="12"/>
          </p:nvPr>
        </p:nvSpPr>
        <p:spPr/>
        <p:txBody>
          <a:bodyPr/>
          <a:lstStyle/>
          <a:p>
            <a:fld id="{00000000-1234-1234-1234-123412341234}" type="slidenum">
              <a:rPr lang="fi-FI" smtClean="0"/>
              <a:pPr/>
              <a:t>‹#›</a:t>
            </a:fld>
            <a:endParaRPr lang="fi-FI"/>
          </a:p>
        </p:txBody>
      </p:sp>
    </p:spTree>
    <p:extLst>
      <p:ext uri="{BB962C8B-B14F-4D97-AF65-F5344CB8AC3E}">
        <p14:creationId xmlns:p14="http://schemas.microsoft.com/office/powerpoint/2010/main" val="1795727431"/>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68E24A4-C0E7-4144-A7B3-CB35BBCBE543}"/>
              </a:ext>
            </a:extLst>
          </p:cNvPr>
          <p:cNvSpPr>
            <a:spLocks noGrp="1"/>
          </p:cNvSpPr>
          <p:nvPr>
            <p:ph type="title"/>
          </p:nvPr>
        </p:nvSpPr>
        <p:spPr>
          <a:xfrm>
            <a:off x="1259683" y="685800"/>
            <a:ext cx="5898356" cy="2400300"/>
          </a:xfrm>
        </p:spPr>
        <p:txBody>
          <a:bodyPr anchor="b"/>
          <a:lstStyle>
            <a:lvl1pPr>
              <a:defRPr sz="4800"/>
            </a:lvl1pPr>
          </a:lstStyle>
          <a:p>
            <a:r>
              <a:rPr lang="fi-FI"/>
              <a:t>Muokkaa ots. perustyyl. napsautt.</a:t>
            </a:r>
          </a:p>
        </p:txBody>
      </p:sp>
      <p:sp>
        <p:nvSpPr>
          <p:cNvPr id="3" name="Sisällön paikkamerkki 2">
            <a:extLst>
              <a:ext uri="{FF2B5EF4-FFF2-40B4-BE49-F238E27FC236}">
                <a16:creationId xmlns:a16="http://schemas.microsoft.com/office/drawing/2014/main" id="{B28E510B-25FC-E841-A4A5-A3276810E848}"/>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1B4219AB-58C2-2E44-A7E4-3E50C9CB3CE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1F40ACFB-7642-CC47-9BD5-87C3F79A10AE}"/>
              </a:ext>
            </a:extLst>
          </p:cNvPr>
          <p:cNvSpPr>
            <a:spLocks noGrp="1"/>
          </p:cNvSpPr>
          <p:nvPr>
            <p:ph type="dt" sz="half" idx="10"/>
          </p:nvPr>
        </p:nvSpPr>
        <p:spPr/>
        <p:txBody>
          <a:bodyPr/>
          <a:lstStyle/>
          <a:p>
            <a:endParaRPr lang="fi-FI"/>
          </a:p>
        </p:txBody>
      </p:sp>
      <p:sp>
        <p:nvSpPr>
          <p:cNvPr id="6" name="Alatunnisteen paikkamerkki 5">
            <a:extLst>
              <a:ext uri="{FF2B5EF4-FFF2-40B4-BE49-F238E27FC236}">
                <a16:creationId xmlns:a16="http://schemas.microsoft.com/office/drawing/2014/main" id="{4E37D00F-6F49-D44E-BFA3-E2F328736A2A}"/>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86F2843E-F33B-E944-9F2F-6695C50A5A72}"/>
              </a:ext>
            </a:extLst>
          </p:cNvPr>
          <p:cNvSpPr>
            <a:spLocks noGrp="1"/>
          </p:cNvSpPr>
          <p:nvPr>
            <p:ph type="sldNum" sz="quarter" idx="12"/>
          </p:nvPr>
        </p:nvSpPr>
        <p:spPr/>
        <p:txBody>
          <a:bodyPr/>
          <a:lstStyle/>
          <a:p>
            <a:fld id="{00000000-1234-1234-1234-123412341234}" type="slidenum">
              <a:rPr lang="fi-FI" smtClean="0"/>
              <a:pPr/>
              <a:t>‹#›</a:t>
            </a:fld>
            <a:endParaRPr lang="fi-FI"/>
          </a:p>
        </p:txBody>
      </p:sp>
    </p:spTree>
    <p:extLst>
      <p:ext uri="{BB962C8B-B14F-4D97-AF65-F5344CB8AC3E}">
        <p14:creationId xmlns:p14="http://schemas.microsoft.com/office/powerpoint/2010/main" val="3712125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72A8AC0-F651-E947-9C8E-D9BC4773E931}"/>
              </a:ext>
            </a:extLst>
          </p:cNvPr>
          <p:cNvSpPr>
            <a:spLocks noGrp="1"/>
          </p:cNvSpPr>
          <p:nvPr>
            <p:ph type="title"/>
          </p:nvPr>
        </p:nvSpPr>
        <p:spPr>
          <a:xfrm>
            <a:off x="1259683" y="685800"/>
            <a:ext cx="5898356" cy="2400300"/>
          </a:xfrm>
        </p:spPr>
        <p:txBody>
          <a:bodyPr anchor="b"/>
          <a:lstStyle>
            <a:lvl1pPr>
              <a:defRPr sz="4800"/>
            </a:lvl1pPr>
          </a:lstStyle>
          <a:p>
            <a:r>
              <a:rPr lang="fi-FI"/>
              <a:t>Muokkaa ots. perustyyl. napsautt.</a:t>
            </a:r>
          </a:p>
        </p:txBody>
      </p:sp>
      <p:sp>
        <p:nvSpPr>
          <p:cNvPr id="3" name="Kuvan paikkamerkki 2">
            <a:extLst>
              <a:ext uri="{FF2B5EF4-FFF2-40B4-BE49-F238E27FC236}">
                <a16:creationId xmlns:a16="http://schemas.microsoft.com/office/drawing/2014/main" id="{B1AA3B5E-7893-614F-BCE4-6BE12685D78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fi-FI"/>
              <a:t>Lisää kuva napsauttamalla kuvaketta</a:t>
            </a:r>
          </a:p>
        </p:txBody>
      </p:sp>
      <p:sp>
        <p:nvSpPr>
          <p:cNvPr id="4" name="Tekstin paikkamerkki 3">
            <a:extLst>
              <a:ext uri="{FF2B5EF4-FFF2-40B4-BE49-F238E27FC236}">
                <a16:creationId xmlns:a16="http://schemas.microsoft.com/office/drawing/2014/main" id="{8BEBA4EB-783A-A740-AB9D-E6EAA4D85D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EB2FACA4-3FBA-D246-BF6E-0A0AF6398262}"/>
              </a:ext>
            </a:extLst>
          </p:cNvPr>
          <p:cNvSpPr>
            <a:spLocks noGrp="1"/>
          </p:cNvSpPr>
          <p:nvPr>
            <p:ph type="dt" sz="half" idx="10"/>
          </p:nvPr>
        </p:nvSpPr>
        <p:spPr/>
        <p:txBody>
          <a:bodyPr/>
          <a:lstStyle/>
          <a:p>
            <a:endParaRPr lang="fi-FI"/>
          </a:p>
        </p:txBody>
      </p:sp>
      <p:sp>
        <p:nvSpPr>
          <p:cNvPr id="6" name="Alatunnisteen paikkamerkki 5">
            <a:extLst>
              <a:ext uri="{FF2B5EF4-FFF2-40B4-BE49-F238E27FC236}">
                <a16:creationId xmlns:a16="http://schemas.microsoft.com/office/drawing/2014/main" id="{09375EE3-9797-FE4E-8B4A-404AC7B3B0AB}"/>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FB939F1F-F702-2D42-B98B-389842906114}"/>
              </a:ext>
            </a:extLst>
          </p:cNvPr>
          <p:cNvSpPr>
            <a:spLocks noGrp="1"/>
          </p:cNvSpPr>
          <p:nvPr>
            <p:ph type="sldNum" sz="quarter" idx="12"/>
          </p:nvPr>
        </p:nvSpPr>
        <p:spPr/>
        <p:txBody>
          <a:bodyPr/>
          <a:lstStyle/>
          <a:p>
            <a:fld id="{00000000-1234-1234-1234-123412341234}" type="slidenum">
              <a:rPr lang="fi-FI" smtClean="0"/>
              <a:pPr/>
              <a:t>‹#›</a:t>
            </a:fld>
            <a:endParaRPr lang="fi-FI"/>
          </a:p>
        </p:txBody>
      </p:sp>
    </p:spTree>
    <p:extLst>
      <p:ext uri="{BB962C8B-B14F-4D97-AF65-F5344CB8AC3E}">
        <p14:creationId xmlns:p14="http://schemas.microsoft.com/office/powerpoint/2010/main" val="1861878744"/>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722D8D-6A52-BA4B-9997-B89A2BCF17A4}"/>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18E6EEFD-6F8C-B743-8BA9-E648D3099F5D}"/>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CA8B88C-6B23-2444-96BE-A87D72A446EB}"/>
              </a:ext>
            </a:extLst>
          </p:cNvPr>
          <p:cNvSpPr>
            <a:spLocks noGrp="1"/>
          </p:cNvSpPr>
          <p:nvPr>
            <p:ph type="dt" sz="half" idx="10"/>
          </p:nvPr>
        </p:nvSpPr>
        <p:spPr/>
        <p:txBody>
          <a:bodyPr/>
          <a:lstStyle/>
          <a:p>
            <a:endParaRPr lang="fi-FI"/>
          </a:p>
        </p:txBody>
      </p:sp>
      <p:sp>
        <p:nvSpPr>
          <p:cNvPr id="5" name="Alatunnisteen paikkamerkki 4">
            <a:extLst>
              <a:ext uri="{FF2B5EF4-FFF2-40B4-BE49-F238E27FC236}">
                <a16:creationId xmlns:a16="http://schemas.microsoft.com/office/drawing/2014/main" id="{38D4F1E3-3307-D34D-B50C-AD947B13386D}"/>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38BEE19-D140-DC4B-B0AE-B3DC9DC5C690}"/>
              </a:ext>
            </a:extLst>
          </p:cNvPr>
          <p:cNvSpPr>
            <a:spLocks noGrp="1"/>
          </p:cNvSpPr>
          <p:nvPr>
            <p:ph type="sldNum" sz="quarter" idx="12"/>
          </p:nvPr>
        </p:nvSpPr>
        <p:spPr/>
        <p:txBody>
          <a:bodyPr/>
          <a:lstStyle/>
          <a:p>
            <a:fld id="{00000000-1234-1234-1234-123412341234}" type="slidenum">
              <a:rPr lang="fi-FI" smtClean="0"/>
              <a:pPr/>
              <a:t>‹#›</a:t>
            </a:fld>
            <a:endParaRPr lang="fi-FI"/>
          </a:p>
        </p:txBody>
      </p:sp>
    </p:spTree>
    <p:extLst>
      <p:ext uri="{BB962C8B-B14F-4D97-AF65-F5344CB8AC3E}">
        <p14:creationId xmlns:p14="http://schemas.microsoft.com/office/powerpoint/2010/main" val="3955019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2EDEDEF2-ABB5-B449-9F60-9B9C34098FCE}"/>
              </a:ext>
            </a:extLst>
          </p:cNvPr>
          <p:cNvSpPr>
            <a:spLocks noGrp="1"/>
          </p:cNvSpPr>
          <p:nvPr>
            <p:ph type="title" orient="vert"/>
          </p:nvPr>
        </p:nvSpPr>
        <p:spPr>
          <a:xfrm>
            <a:off x="13087350" y="547688"/>
            <a:ext cx="3943350" cy="8717757"/>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F7626FDA-7695-3241-BEE1-405D9F588010}"/>
              </a:ext>
            </a:extLst>
          </p:cNvPr>
          <p:cNvSpPr>
            <a:spLocks noGrp="1"/>
          </p:cNvSpPr>
          <p:nvPr>
            <p:ph type="body" orient="vert" idx="1"/>
          </p:nvPr>
        </p:nvSpPr>
        <p:spPr>
          <a:xfrm>
            <a:off x="1257300" y="547688"/>
            <a:ext cx="11601450" cy="8717757"/>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C2B7F263-0FB9-AC43-911A-5FDC897272E8}"/>
              </a:ext>
            </a:extLst>
          </p:cNvPr>
          <p:cNvSpPr>
            <a:spLocks noGrp="1"/>
          </p:cNvSpPr>
          <p:nvPr>
            <p:ph type="dt" sz="half" idx="10"/>
          </p:nvPr>
        </p:nvSpPr>
        <p:spPr/>
        <p:txBody>
          <a:bodyPr/>
          <a:lstStyle/>
          <a:p>
            <a:endParaRPr lang="fi-FI"/>
          </a:p>
        </p:txBody>
      </p:sp>
      <p:sp>
        <p:nvSpPr>
          <p:cNvPr id="5" name="Alatunnisteen paikkamerkki 4">
            <a:extLst>
              <a:ext uri="{FF2B5EF4-FFF2-40B4-BE49-F238E27FC236}">
                <a16:creationId xmlns:a16="http://schemas.microsoft.com/office/drawing/2014/main" id="{DC12BB6C-9AA9-C34F-ACDF-49D32350D8A8}"/>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744F4BD-9412-1E41-8471-7DDF620E641C}"/>
              </a:ext>
            </a:extLst>
          </p:cNvPr>
          <p:cNvSpPr>
            <a:spLocks noGrp="1"/>
          </p:cNvSpPr>
          <p:nvPr>
            <p:ph type="sldNum" sz="quarter" idx="12"/>
          </p:nvPr>
        </p:nvSpPr>
        <p:spPr/>
        <p:txBody>
          <a:bodyPr/>
          <a:lstStyle/>
          <a:p>
            <a:fld id="{00000000-1234-1234-1234-123412341234}" type="slidenum">
              <a:rPr lang="fi-FI" smtClean="0"/>
              <a:pPr/>
              <a:t>‹#›</a:t>
            </a:fld>
            <a:endParaRPr lang="fi-FI"/>
          </a:p>
        </p:txBody>
      </p:sp>
    </p:spTree>
    <p:extLst>
      <p:ext uri="{BB962C8B-B14F-4D97-AF65-F5344CB8AC3E}">
        <p14:creationId xmlns:p14="http://schemas.microsoft.com/office/powerpoint/2010/main" val="35496413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and Picture 2">
  <p:cSld name="Content and Picture 2">
    <p:spTree>
      <p:nvGrpSpPr>
        <p:cNvPr id="1" name="Shape 84"/>
        <p:cNvGrpSpPr/>
        <p:nvPr/>
      </p:nvGrpSpPr>
      <p:grpSpPr>
        <a:xfrm>
          <a:off x="0" y="0"/>
          <a:ext cx="0" cy="0"/>
          <a:chOff x="0" y="0"/>
          <a:chExt cx="0" cy="0"/>
        </a:xfrm>
      </p:grpSpPr>
      <p:sp>
        <p:nvSpPr>
          <p:cNvPr id="85" name="Google Shape;85;g2b7ea1c013f_1_383"/>
          <p:cNvSpPr txBox="1">
            <a:spLocks noGrp="1"/>
          </p:cNvSpPr>
          <p:nvPr>
            <p:ph type="title"/>
          </p:nvPr>
        </p:nvSpPr>
        <p:spPr>
          <a:xfrm>
            <a:off x="2015207" y="714375"/>
            <a:ext cx="9721800" cy="162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fi-FI"/>
              <a:t>Muokkaa ots. perustyyl. napsautt.</a:t>
            </a:r>
            <a:endParaRPr/>
          </a:p>
        </p:txBody>
      </p:sp>
      <p:sp>
        <p:nvSpPr>
          <p:cNvPr id="86" name="Google Shape;86;g2b7ea1c013f_1_383"/>
          <p:cNvSpPr txBox="1">
            <a:spLocks noGrp="1"/>
          </p:cNvSpPr>
          <p:nvPr>
            <p:ph type="body" idx="1"/>
          </p:nvPr>
        </p:nvSpPr>
        <p:spPr>
          <a:xfrm>
            <a:off x="1583160" y="2659859"/>
            <a:ext cx="10153800" cy="6588900"/>
          </a:xfrm>
          <a:prstGeom prst="rect">
            <a:avLst/>
          </a:prstGeom>
          <a:noFill/>
          <a:ln>
            <a:noFill/>
          </a:ln>
        </p:spPr>
        <p:txBody>
          <a:bodyPr spcFirstLastPara="1" wrap="square" lIns="0" tIns="0" rIns="0" bIns="0" anchor="t" anchorCtr="0">
            <a:noAutofit/>
          </a:bodyPr>
          <a:lstStyle>
            <a:lvl1pPr marL="685800" lvl="0" indent="-514350" algn="l" rtl="0">
              <a:lnSpc>
                <a:spcPct val="120000"/>
              </a:lnSpc>
              <a:spcBef>
                <a:spcPts val="600"/>
              </a:spcBef>
              <a:spcAft>
                <a:spcPts val="0"/>
              </a:spcAft>
              <a:buSzPts val="1800"/>
              <a:buChar char="•"/>
              <a:defRPr/>
            </a:lvl1pPr>
            <a:lvl2pPr marL="1371600" lvl="1" indent="-514350" algn="l" rtl="0">
              <a:lnSpc>
                <a:spcPct val="120000"/>
              </a:lnSpc>
              <a:spcBef>
                <a:spcPts val="600"/>
              </a:spcBef>
              <a:spcAft>
                <a:spcPts val="0"/>
              </a:spcAft>
              <a:buSzPts val="1800"/>
              <a:buChar char="•"/>
              <a:defRPr/>
            </a:lvl2pPr>
            <a:lvl3pPr marL="2057400" lvl="2" indent="-514350" algn="l" rtl="0">
              <a:lnSpc>
                <a:spcPct val="120000"/>
              </a:lnSpc>
              <a:spcBef>
                <a:spcPts val="600"/>
              </a:spcBef>
              <a:spcAft>
                <a:spcPts val="0"/>
              </a:spcAft>
              <a:buSzPts val="1800"/>
              <a:buChar char="•"/>
              <a:defRPr/>
            </a:lvl3pPr>
            <a:lvl4pPr marL="2743200" lvl="3" indent="-514350" algn="l" rtl="0">
              <a:lnSpc>
                <a:spcPct val="120000"/>
              </a:lnSpc>
              <a:spcBef>
                <a:spcPts val="600"/>
              </a:spcBef>
              <a:spcAft>
                <a:spcPts val="0"/>
              </a:spcAft>
              <a:buSzPts val="1800"/>
              <a:buChar char="•"/>
              <a:defRPr/>
            </a:lvl4pPr>
            <a:lvl5pPr marL="3429000" lvl="4" indent="-514350" algn="l" rtl="0">
              <a:lnSpc>
                <a:spcPct val="120000"/>
              </a:lnSpc>
              <a:spcBef>
                <a:spcPts val="600"/>
              </a:spcBef>
              <a:spcAft>
                <a:spcPts val="0"/>
              </a:spcAft>
              <a:buSzPts val="1800"/>
              <a:buChar char="•"/>
              <a:defRPr/>
            </a:lvl5pPr>
            <a:lvl6pPr marL="4114800" lvl="5" indent="-514350" algn="l" rtl="0">
              <a:lnSpc>
                <a:spcPct val="120000"/>
              </a:lnSpc>
              <a:spcBef>
                <a:spcPts val="600"/>
              </a:spcBef>
              <a:spcAft>
                <a:spcPts val="0"/>
              </a:spcAft>
              <a:buSzPts val="1800"/>
              <a:buChar char="•"/>
              <a:defRPr/>
            </a:lvl6pPr>
            <a:lvl7pPr marL="4800600" lvl="6" indent="-514350" algn="l" rtl="0">
              <a:lnSpc>
                <a:spcPct val="120000"/>
              </a:lnSpc>
              <a:spcBef>
                <a:spcPts val="600"/>
              </a:spcBef>
              <a:spcAft>
                <a:spcPts val="0"/>
              </a:spcAft>
              <a:buSzPts val="1800"/>
              <a:buChar char="•"/>
              <a:defRPr/>
            </a:lvl7pPr>
            <a:lvl8pPr marL="5486400" lvl="7" indent="-514350" algn="l" rtl="0">
              <a:lnSpc>
                <a:spcPct val="120000"/>
              </a:lnSpc>
              <a:spcBef>
                <a:spcPts val="600"/>
              </a:spcBef>
              <a:spcAft>
                <a:spcPts val="0"/>
              </a:spcAft>
              <a:buSzPts val="1800"/>
              <a:buChar char="•"/>
              <a:defRPr/>
            </a:lvl8pPr>
            <a:lvl9pPr marL="6172200" lvl="8" indent="-514350" algn="l" rtl="0">
              <a:lnSpc>
                <a:spcPct val="120000"/>
              </a:lnSpc>
              <a:spcBef>
                <a:spcPts val="600"/>
              </a:spcBef>
              <a:spcAft>
                <a:spcPts val="0"/>
              </a:spcAft>
              <a:buSzPts val="1800"/>
              <a:buChar char="•"/>
              <a:defRPr/>
            </a:lvl9pPr>
          </a:lstStyle>
          <a:p>
            <a:pPr lvl="0"/>
            <a:r>
              <a:rPr lang="fi-FI"/>
              <a:t>Muokkaa tekstin perustyylejä napsauttamalla</a:t>
            </a:r>
          </a:p>
        </p:txBody>
      </p:sp>
      <p:sp>
        <p:nvSpPr>
          <p:cNvPr id="87" name="Google Shape;87;g2b7ea1c013f_1_383"/>
          <p:cNvSpPr>
            <a:spLocks noGrp="1"/>
          </p:cNvSpPr>
          <p:nvPr>
            <p:ph type="pic" idx="2"/>
          </p:nvPr>
        </p:nvSpPr>
        <p:spPr>
          <a:xfrm>
            <a:off x="11597511" y="0"/>
            <a:ext cx="6690600" cy="10003950"/>
          </a:xfrm>
          <a:prstGeom prst="rect">
            <a:avLst/>
          </a:prstGeom>
          <a:solidFill>
            <a:schemeClr val="accent5"/>
          </a:solidFill>
          <a:ln>
            <a:noFill/>
          </a:ln>
        </p:spPr>
      </p:sp>
      <p:sp>
        <p:nvSpPr>
          <p:cNvPr id="88" name="Google Shape;88;g2b7ea1c013f_1_383"/>
          <p:cNvSpPr txBox="1">
            <a:spLocks noGrp="1"/>
          </p:cNvSpPr>
          <p:nvPr>
            <p:ph type="dt" idx="10"/>
          </p:nvPr>
        </p:nvSpPr>
        <p:spPr>
          <a:xfrm>
            <a:off x="1367136" y="9571992"/>
            <a:ext cx="1198350" cy="3249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lang="fi-FI"/>
          </a:p>
        </p:txBody>
      </p:sp>
      <p:sp>
        <p:nvSpPr>
          <p:cNvPr id="89" name="Google Shape;89;g2b7ea1c013f_1_383"/>
          <p:cNvSpPr txBox="1">
            <a:spLocks noGrp="1"/>
          </p:cNvSpPr>
          <p:nvPr>
            <p:ph type="ftr" idx="11"/>
          </p:nvPr>
        </p:nvSpPr>
        <p:spPr>
          <a:xfrm>
            <a:off x="2555268" y="9571992"/>
            <a:ext cx="6588900" cy="3249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lang="fi-FI"/>
          </a:p>
        </p:txBody>
      </p:sp>
      <p:sp>
        <p:nvSpPr>
          <p:cNvPr id="90" name="Google Shape;90;g2b7ea1c013f_1_383"/>
          <p:cNvSpPr txBox="1">
            <a:spLocks noGrp="1"/>
          </p:cNvSpPr>
          <p:nvPr>
            <p:ph type="sldNum" idx="12"/>
          </p:nvPr>
        </p:nvSpPr>
        <p:spPr>
          <a:xfrm>
            <a:off x="719138" y="9572327"/>
            <a:ext cx="648000" cy="323550"/>
          </a:xfrm>
          <a:prstGeom prst="rect">
            <a:avLst/>
          </a:prstGeom>
          <a:noFill/>
          <a:ln>
            <a:noFill/>
          </a:ln>
        </p:spPr>
        <p:txBody>
          <a:bodyPr spcFirstLastPara="1" wrap="square" lIns="0" tIns="0" rIns="0" bIns="0" anchor="ctr" anchorCtr="0">
            <a:noAutofit/>
          </a:bodyPr>
          <a:lstStyle>
            <a:lvl1pPr marL="0" lvl="0" indent="0" algn="l" rtl="0">
              <a:spcBef>
                <a:spcPts val="0"/>
              </a:spcBef>
              <a:buNone/>
              <a:defRPr sz="1350" b="0" i="0" cap="none">
                <a:solidFill>
                  <a:schemeClr val="dk2"/>
                </a:solidFill>
                <a:latin typeface="Aleo"/>
                <a:ea typeface="Aleo"/>
                <a:cs typeface="Aleo"/>
                <a:sym typeface="Aleo"/>
              </a:defRPr>
            </a:lvl1pPr>
            <a:lvl2pPr marL="0" lvl="1" indent="0" algn="l" rtl="0">
              <a:spcBef>
                <a:spcPts val="0"/>
              </a:spcBef>
              <a:buNone/>
              <a:defRPr sz="1350" b="0" i="0" cap="none">
                <a:solidFill>
                  <a:schemeClr val="dk2"/>
                </a:solidFill>
                <a:latin typeface="Aleo"/>
                <a:ea typeface="Aleo"/>
                <a:cs typeface="Aleo"/>
                <a:sym typeface="Aleo"/>
              </a:defRPr>
            </a:lvl2pPr>
            <a:lvl3pPr marL="0" lvl="2" indent="0" algn="l" rtl="0">
              <a:spcBef>
                <a:spcPts val="0"/>
              </a:spcBef>
              <a:buNone/>
              <a:defRPr sz="1350" b="0" i="0" cap="none">
                <a:solidFill>
                  <a:schemeClr val="dk2"/>
                </a:solidFill>
                <a:latin typeface="Aleo"/>
                <a:ea typeface="Aleo"/>
                <a:cs typeface="Aleo"/>
                <a:sym typeface="Aleo"/>
              </a:defRPr>
            </a:lvl3pPr>
            <a:lvl4pPr marL="0" lvl="3" indent="0" algn="l" rtl="0">
              <a:spcBef>
                <a:spcPts val="0"/>
              </a:spcBef>
              <a:buNone/>
              <a:defRPr sz="1350" b="0" i="0" cap="none">
                <a:solidFill>
                  <a:schemeClr val="dk2"/>
                </a:solidFill>
                <a:latin typeface="Aleo"/>
                <a:ea typeface="Aleo"/>
                <a:cs typeface="Aleo"/>
                <a:sym typeface="Aleo"/>
              </a:defRPr>
            </a:lvl4pPr>
            <a:lvl5pPr marL="0" lvl="4" indent="0" algn="l" rtl="0">
              <a:spcBef>
                <a:spcPts val="0"/>
              </a:spcBef>
              <a:buNone/>
              <a:defRPr sz="1350" b="0" i="0" cap="none">
                <a:solidFill>
                  <a:schemeClr val="dk2"/>
                </a:solidFill>
                <a:latin typeface="Aleo"/>
                <a:ea typeface="Aleo"/>
                <a:cs typeface="Aleo"/>
                <a:sym typeface="Aleo"/>
              </a:defRPr>
            </a:lvl5pPr>
            <a:lvl6pPr marL="0" lvl="5" indent="0" algn="l" rtl="0">
              <a:spcBef>
                <a:spcPts val="0"/>
              </a:spcBef>
              <a:buNone/>
              <a:defRPr sz="1350" b="0" i="0" cap="none">
                <a:solidFill>
                  <a:schemeClr val="dk2"/>
                </a:solidFill>
                <a:latin typeface="Aleo"/>
                <a:ea typeface="Aleo"/>
                <a:cs typeface="Aleo"/>
                <a:sym typeface="Aleo"/>
              </a:defRPr>
            </a:lvl6pPr>
            <a:lvl7pPr marL="0" lvl="6" indent="0" algn="l" rtl="0">
              <a:spcBef>
                <a:spcPts val="0"/>
              </a:spcBef>
              <a:buNone/>
              <a:defRPr sz="1350" b="0" i="0" cap="none">
                <a:solidFill>
                  <a:schemeClr val="dk2"/>
                </a:solidFill>
                <a:latin typeface="Aleo"/>
                <a:ea typeface="Aleo"/>
                <a:cs typeface="Aleo"/>
                <a:sym typeface="Aleo"/>
              </a:defRPr>
            </a:lvl7pPr>
            <a:lvl8pPr marL="0" lvl="7" indent="0" algn="l" rtl="0">
              <a:spcBef>
                <a:spcPts val="0"/>
              </a:spcBef>
              <a:buNone/>
              <a:defRPr sz="1350" b="0" i="0" cap="none">
                <a:solidFill>
                  <a:schemeClr val="dk2"/>
                </a:solidFill>
                <a:latin typeface="Aleo"/>
                <a:ea typeface="Aleo"/>
                <a:cs typeface="Aleo"/>
                <a:sym typeface="Aleo"/>
              </a:defRPr>
            </a:lvl8pPr>
            <a:lvl9pPr marL="0" lvl="8" indent="0" algn="l" rtl="0">
              <a:spcBef>
                <a:spcPts val="0"/>
              </a:spcBef>
              <a:buNone/>
              <a:defRPr sz="1350" b="0" i="0" cap="none">
                <a:solidFill>
                  <a:schemeClr val="dk2"/>
                </a:solidFill>
                <a:latin typeface="Aleo"/>
                <a:ea typeface="Aleo"/>
                <a:cs typeface="Aleo"/>
                <a:sym typeface="Aleo"/>
              </a:defRPr>
            </a:lvl9pPr>
          </a:lstStyle>
          <a:p>
            <a:pPr algn="r"/>
            <a:fld id="{00000000-1234-1234-1234-123412341234}" type="slidenum">
              <a:rPr lang="fi-FI" smtClean="0"/>
              <a:pPr algn="r"/>
              <a:t>‹#›</a:t>
            </a:fld>
            <a:endParaRPr lang="fi-FI"/>
          </a:p>
        </p:txBody>
      </p:sp>
    </p:spTree>
    <p:extLst>
      <p:ext uri="{BB962C8B-B14F-4D97-AF65-F5344CB8AC3E}">
        <p14:creationId xmlns:p14="http://schemas.microsoft.com/office/powerpoint/2010/main" val="38449899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072352CD-CBE6-F749-8E0A-ABE64E7DEF7D}"/>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CE15238F-3694-1C42-BC05-BF4175A93108}"/>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52587597-9B14-024A-A286-99EE1A21271C}"/>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537C868-9D5E-BE41-918A-2F474077133B}" type="datetimeFigureOut">
              <a:rPr lang="fi-FI" smtClean="0"/>
              <a:t>30.5.2025</a:t>
            </a:fld>
            <a:endParaRPr lang="fi-FI"/>
          </a:p>
        </p:txBody>
      </p:sp>
      <p:sp>
        <p:nvSpPr>
          <p:cNvPr id="5" name="Alatunnisteen paikkamerkki 4">
            <a:extLst>
              <a:ext uri="{FF2B5EF4-FFF2-40B4-BE49-F238E27FC236}">
                <a16:creationId xmlns:a16="http://schemas.microsoft.com/office/drawing/2014/main" id="{E49C57EE-F021-6049-8D81-8504392E0DF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293651E4-D610-EC42-9FDD-F13FB00F83D9}"/>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D9E38D7-B1BC-E44A-AF98-84605ED29982}" type="slidenum">
              <a:rPr lang="fi-FI" smtClean="0"/>
              <a:t>‹#›</a:t>
            </a:fld>
            <a:endParaRPr lang="fi-FI"/>
          </a:p>
        </p:txBody>
      </p:sp>
    </p:spTree>
    <p:extLst>
      <p:ext uri="{BB962C8B-B14F-4D97-AF65-F5344CB8AC3E}">
        <p14:creationId xmlns:p14="http://schemas.microsoft.com/office/powerpoint/2010/main" val="18270888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fi-FI"/>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youtu.be/lFWDjGPGD4I" TargetMode="External"/><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docs.google.com/spreadsheets/d/1DUF2isFWsqVSYhbaACYtbgcLi_YjDqpE3GLQIVgkKQg/edit#gid=69851113" TargetMode="External"/><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youtube.com/watch?v=50_LnRyssaE"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s://docs.google.com/spreadsheets/d/1DUF2isFWsqVSYhbaACYtbgcLi_YjDqpE3GLQIVgkKQg/edit#gid=69851113" TargetMode="External"/><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docs.google.com/spreadsheets/d/1DUF2isFWsqVSYhbaACYtbgcLi_YjDqpE3GLQIVgkKQg/edit#gid=69851113"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hyperlink" Target="https://olympiakomitea.kuvat.fi/kuvat/Materiaalipankki/Valmentajille+ja+ohjaajille/Joukkuepelien+lasten+urheilun+viitekehys+2025.pdf"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hyperlink" Target="https://olympiakomitea.kuvat.fi/kuvat/Materiaalipankki/Valmentajille+ja+ohjaajille/Joukkuepelien+lasten+urheilun+viitekehys+2025.pdf" TargetMode="External"/><Relationship Id="rId5" Type="http://schemas.openxmlformats.org/officeDocument/2006/relationships/image" Target="../media/image6.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hyperlink" Target="https://olympiakomitea.kuvat.fi/kuvat/Materiaalipankki/Valmentajille+ja+ohjaajille/Joukkuepelien+lasten+urheilun+viitekehys+2025.pdf" TargetMode="External"/><Relationship Id="rId5" Type="http://schemas.openxmlformats.org/officeDocument/2006/relationships/image" Target="../media/image6.png"/><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hyperlink" Target="https://olympiakomitea.kuvat.fi/kuvat/Materiaalipankki/Valmentajille+ja+ohjaajille/Joukkuepelien+lasten+urheilun+viitekehys+2025.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F162A"/>
        </a:solidFill>
        <a:effectLst/>
      </p:bgPr>
    </p:bg>
    <p:spTree>
      <p:nvGrpSpPr>
        <p:cNvPr id="1" name=""/>
        <p:cNvGrpSpPr/>
        <p:nvPr/>
      </p:nvGrpSpPr>
      <p:grpSpPr>
        <a:xfrm>
          <a:off x="0" y="0"/>
          <a:ext cx="0" cy="0"/>
          <a:chOff x="0" y="0"/>
          <a:chExt cx="0" cy="0"/>
        </a:xfrm>
      </p:grpSpPr>
      <p:sp>
        <p:nvSpPr>
          <p:cNvPr id="2" name="AutoShape 2"/>
          <p:cNvSpPr/>
          <p:nvPr/>
        </p:nvSpPr>
        <p:spPr>
          <a:xfrm>
            <a:off x="5358840" y="1108553"/>
            <a:ext cx="11859377" cy="8069894"/>
          </a:xfrm>
          <a:prstGeom prst="rect">
            <a:avLst/>
          </a:prstGeom>
          <a:solidFill>
            <a:srgbClr val="C79434"/>
          </a:solidFill>
        </p:spPr>
      </p:sp>
      <p:grpSp>
        <p:nvGrpSpPr>
          <p:cNvPr id="3" name="Group 3"/>
          <p:cNvGrpSpPr/>
          <p:nvPr/>
        </p:nvGrpSpPr>
        <p:grpSpPr>
          <a:xfrm>
            <a:off x="5607369" y="1365529"/>
            <a:ext cx="5633535" cy="7555943"/>
            <a:chOff x="0" y="0"/>
            <a:chExt cx="812800" cy="1090163"/>
          </a:xfrm>
        </p:grpSpPr>
        <p:sp>
          <p:nvSpPr>
            <p:cNvPr id="4" name="Freeform 4" descr="Kuva, joka sisältää kohteen nuoli  Kuvaus luotu automaattisesti"/>
            <p:cNvSpPr/>
            <p:nvPr/>
          </p:nvSpPr>
          <p:spPr>
            <a:xfrm>
              <a:off x="0" y="0"/>
              <a:ext cx="812800" cy="1090163"/>
            </a:xfrm>
            <a:custGeom>
              <a:avLst/>
              <a:gdLst/>
              <a:ahLst/>
              <a:cxnLst/>
              <a:rect l="l" t="t" r="r" b="b"/>
              <a:pathLst>
                <a:path w="812800" h="1090163">
                  <a:moveTo>
                    <a:pt x="0" y="0"/>
                  </a:moveTo>
                  <a:lnTo>
                    <a:pt x="812800" y="0"/>
                  </a:lnTo>
                  <a:lnTo>
                    <a:pt x="812800" y="1090163"/>
                  </a:lnTo>
                  <a:lnTo>
                    <a:pt x="0" y="1090163"/>
                  </a:lnTo>
                  <a:close/>
                </a:path>
              </a:pathLst>
            </a:custGeom>
            <a:blipFill>
              <a:blip r:embed="rId2"/>
              <a:stretch>
                <a:fillRect t="-2731" b="-2731"/>
              </a:stretch>
            </a:blipFill>
          </p:spPr>
        </p:sp>
      </p:grpSp>
      <p:grpSp>
        <p:nvGrpSpPr>
          <p:cNvPr id="5" name="Group 5"/>
          <p:cNvGrpSpPr/>
          <p:nvPr/>
        </p:nvGrpSpPr>
        <p:grpSpPr>
          <a:xfrm>
            <a:off x="11336154" y="1365529"/>
            <a:ext cx="5633535" cy="7555943"/>
            <a:chOff x="0" y="0"/>
            <a:chExt cx="812800" cy="1090163"/>
          </a:xfrm>
        </p:grpSpPr>
        <p:sp>
          <p:nvSpPr>
            <p:cNvPr id="6" name="Freeform 6"/>
            <p:cNvSpPr/>
            <p:nvPr/>
          </p:nvSpPr>
          <p:spPr>
            <a:xfrm>
              <a:off x="0" y="0"/>
              <a:ext cx="812800" cy="1090163"/>
            </a:xfrm>
            <a:custGeom>
              <a:avLst/>
              <a:gdLst/>
              <a:ahLst/>
              <a:cxnLst/>
              <a:rect l="l" t="t" r="r" b="b"/>
              <a:pathLst>
                <a:path w="812800" h="1090163">
                  <a:moveTo>
                    <a:pt x="0" y="0"/>
                  </a:moveTo>
                  <a:lnTo>
                    <a:pt x="812800" y="0"/>
                  </a:lnTo>
                  <a:lnTo>
                    <a:pt x="812800" y="1090163"/>
                  </a:lnTo>
                  <a:lnTo>
                    <a:pt x="0" y="1090163"/>
                  </a:lnTo>
                  <a:close/>
                </a:path>
              </a:pathLst>
            </a:custGeom>
            <a:blipFill>
              <a:blip r:embed="rId3"/>
              <a:stretch>
                <a:fillRect l="-3649" r="-3649"/>
              </a:stretch>
            </a:blipFill>
          </p:spPr>
        </p:sp>
      </p:grpSp>
      <p:grpSp>
        <p:nvGrpSpPr>
          <p:cNvPr id="7" name="Group 7"/>
          <p:cNvGrpSpPr/>
          <p:nvPr/>
        </p:nvGrpSpPr>
        <p:grpSpPr>
          <a:xfrm>
            <a:off x="723248" y="2649869"/>
            <a:ext cx="6982269" cy="4987262"/>
            <a:chOff x="0" y="0"/>
            <a:chExt cx="9309692" cy="6649682"/>
          </a:xfrm>
        </p:grpSpPr>
        <p:sp>
          <p:nvSpPr>
            <p:cNvPr id="8" name="AutoShape 8"/>
            <p:cNvSpPr/>
            <p:nvPr/>
          </p:nvSpPr>
          <p:spPr>
            <a:xfrm>
              <a:off x="0" y="0"/>
              <a:ext cx="9309692" cy="6649682"/>
            </a:xfrm>
            <a:prstGeom prst="rect">
              <a:avLst/>
            </a:prstGeom>
            <a:solidFill>
              <a:srgbClr val="C79434"/>
            </a:solidFill>
          </p:spPr>
        </p:sp>
        <p:sp>
          <p:nvSpPr>
            <p:cNvPr id="9" name="TextBox 9"/>
            <p:cNvSpPr txBox="1"/>
            <p:nvPr/>
          </p:nvSpPr>
          <p:spPr>
            <a:xfrm>
              <a:off x="524778" y="571116"/>
              <a:ext cx="8260135" cy="4606218"/>
            </a:xfrm>
            <a:prstGeom prst="rect">
              <a:avLst/>
            </a:prstGeom>
          </p:spPr>
          <p:txBody>
            <a:bodyPr lIns="0" tIns="0" rIns="0" bIns="0" rtlCol="0" anchor="t">
              <a:spAutoFit/>
            </a:bodyPr>
            <a:lstStyle/>
            <a:p>
              <a:pPr marL="0" lvl="0" indent="0" algn="ctr">
                <a:lnSpc>
                  <a:spcPts val="4573"/>
                </a:lnSpc>
              </a:pPr>
              <a:r>
                <a:rPr lang="en-US" sz="4120" b="1">
                  <a:solidFill>
                    <a:srgbClr val="FFFFFF"/>
                  </a:solidFill>
                  <a:latin typeface="Georgia Pro Bold"/>
                  <a:ea typeface="Georgia Pro Bold"/>
                  <a:cs typeface="Georgia Pro Bold"/>
                  <a:sym typeface="Georgia Pro Bold"/>
                </a:rPr>
                <a:t>Lasten lentopallon sääntömuutokset sekä toimintasuunnitelma </a:t>
              </a:r>
            </a:p>
            <a:p>
              <a:pPr marL="0" lvl="0" indent="0" algn="ctr">
                <a:lnSpc>
                  <a:spcPts val="4573"/>
                </a:lnSpc>
              </a:pPr>
              <a:r>
                <a:rPr lang="en-US" sz="4120" b="1">
                  <a:solidFill>
                    <a:srgbClr val="FFFFFF"/>
                  </a:solidFill>
                  <a:latin typeface="Georgia Pro Bold"/>
                  <a:ea typeface="Georgia Pro Bold"/>
                  <a:cs typeface="Georgia Pro Bold"/>
                  <a:sym typeface="Georgia Pro Bold"/>
                </a:rPr>
                <a:t>kaudelle 2025-2026 </a:t>
              </a:r>
            </a:p>
            <a:p>
              <a:pPr marL="0" lvl="0" indent="0" algn="ctr">
                <a:lnSpc>
                  <a:spcPts val="4573"/>
                </a:lnSpc>
              </a:pPr>
              <a:r>
                <a:rPr lang="en-US" sz="4120" b="1">
                  <a:solidFill>
                    <a:srgbClr val="FFFFFF"/>
                  </a:solidFill>
                  <a:latin typeface="Georgia Pro Bold"/>
                  <a:ea typeface="Georgia Pro Bold"/>
                  <a:cs typeface="Georgia Pro Bold"/>
                  <a:sym typeface="Georgia Pro Bold"/>
                </a:rPr>
                <a:t>27.5.2025, teams-kokous</a:t>
              </a:r>
            </a:p>
          </p:txBody>
        </p:sp>
        <p:sp>
          <p:nvSpPr>
            <p:cNvPr id="10" name="TextBox 10"/>
            <p:cNvSpPr txBox="1"/>
            <p:nvPr/>
          </p:nvSpPr>
          <p:spPr>
            <a:xfrm>
              <a:off x="524778" y="5503256"/>
              <a:ext cx="8260135" cy="603885"/>
            </a:xfrm>
            <a:prstGeom prst="rect">
              <a:avLst/>
            </a:prstGeom>
          </p:spPr>
          <p:txBody>
            <a:bodyPr lIns="0" tIns="0" rIns="0" bIns="0" rtlCol="0" anchor="t">
              <a:spAutoFit/>
            </a:bodyPr>
            <a:lstStyle/>
            <a:p>
              <a:pPr marL="0" lvl="0" indent="0" algn="ctr">
                <a:lnSpc>
                  <a:spcPts val="3780"/>
                </a:lnSpc>
              </a:pPr>
              <a:r>
                <a:rPr lang="en-US" sz="2700" i="1">
                  <a:solidFill>
                    <a:srgbClr val="FFFFFF"/>
                  </a:solidFill>
                  <a:latin typeface="Georgia Pro Italics"/>
                  <a:ea typeface="Georgia Pro Italics"/>
                  <a:cs typeface="Georgia Pro Italics"/>
                  <a:sym typeface="Georgia Pro Italics"/>
                </a:rPr>
                <a:t>Suomen Lentopallo</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1043705" y="1016717"/>
            <a:ext cx="12929436" cy="1228725"/>
          </a:xfrm>
          <a:prstGeom prst="rect">
            <a:avLst/>
          </a:prstGeom>
        </p:spPr>
        <p:txBody>
          <a:bodyPr lIns="0" tIns="0" rIns="0" bIns="0" rtlCol="0" anchor="t">
            <a:spAutoFit/>
          </a:bodyPr>
          <a:lstStyle/>
          <a:p>
            <a:pPr marL="0" lvl="0" indent="0" algn="l">
              <a:lnSpc>
                <a:spcPts val="9600"/>
              </a:lnSpc>
            </a:pPr>
            <a:r>
              <a:rPr lang="en-US" sz="8000">
                <a:solidFill>
                  <a:srgbClr val="FFFFFF"/>
                </a:solidFill>
                <a:latin typeface="Georgia Pro"/>
                <a:ea typeface="Georgia Pro"/>
                <a:cs typeface="Georgia Pro"/>
                <a:sym typeface="Georgia Pro"/>
              </a:rPr>
              <a:t>Ikäluokat</a:t>
            </a:r>
          </a:p>
        </p:txBody>
      </p:sp>
      <p:sp>
        <p:nvSpPr>
          <p:cNvPr id="4" name="TextBox 4"/>
          <p:cNvSpPr txBox="1"/>
          <p:nvPr/>
        </p:nvSpPr>
        <p:spPr>
          <a:xfrm>
            <a:off x="0" y="2751149"/>
            <a:ext cx="15248153" cy="7466724"/>
          </a:xfrm>
          <a:prstGeom prst="rect">
            <a:avLst/>
          </a:prstGeom>
        </p:spPr>
        <p:txBody>
          <a:bodyPr lIns="0" tIns="0" rIns="0" bIns="0" rtlCol="0" anchor="t">
            <a:spAutoFit/>
          </a:bodyPr>
          <a:lstStyle/>
          <a:p>
            <a:pPr marL="524434" lvl="1" indent="-262217" algn="l">
              <a:lnSpc>
                <a:spcPts val="4858"/>
              </a:lnSpc>
              <a:buFont typeface="Arial"/>
              <a:buChar char="•"/>
            </a:pPr>
            <a:r>
              <a:rPr lang="en-US" sz="2429" dirty="0" err="1">
                <a:solidFill>
                  <a:srgbClr val="FFFFFF"/>
                </a:solidFill>
                <a:latin typeface="Georgia Pro"/>
                <a:ea typeface="Georgia Pro"/>
                <a:cs typeface="Georgia Pro"/>
                <a:sym typeface="Georgia Pro"/>
              </a:rPr>
              <a:t>Vaiheittainen</a:t>
            </a:r>
            <a:r>
              <a:rPr lang="en-US" sz="2429" dirty="0">
                <a:solidFill>
                  <a:srgbClr val="FFFFFF"/>
                </a:solidFill>
                <a:latin typeface="Georgia Pro"/>
                <a:ea typeface="Georgia Pro"/>
                <a:cs typeface="Georgia Pro"/>
                <a:sym typeface="Georgia Pro"/>
              </a:rPr>
              <a:t> </a:t>
            </a:r>
            <a:r>
              <a:rPr lang="en-US" sz="2429" dirty="0" err="1">
                <a:solidFill>
                  <a:srgbClr val="FFFFFF"/>
                </a:solidFill>
                <a:latin typeface="Georgia Pro"/>
                <a:ea typeface="Georgia Pro"/>
                <a:cs typeface="Georgia Pro"/>
                <a:sym typeface="Georgia Pro"/>
              </a:rPr>
              <a:t>siirtyminen</a:t>
            </a:r>
            <a:r>
              <a:rPr lang="en-US" sz="2429" dirty="0">
                <a:solidFill>
                  <a:srgbClr val="FFFFFF"/>
                </a:solidFill>
                <a:latin typeface="Georgia Pro"/>
                <a:ea typeface="Georgia Pro"/>
                <a:cs typeface="Georgia Pro"/>
                <a:sym typeface="Georgia Pro"/>
              </a:rPr>
              <a:t> </a:t>
            </a:r>
            <a:r>
              <a:rPr lang="en-US" sz="2429" dirty="0" err="1">
                <a:solidFill>
                  <a:srgbClr val="FFFFFF"/>
                </a:solidFill>
                <a:latin typeface="Georgia Pro"/>
                <a:ea typeface="Georgia Pro"/>
                <a:cs typeface="Georgia Pro"/>
                <a:sym typeface="Georgia Pro"/>
              </a:rPr>
              <a:t>kansainväliseen</a:t>
            </a:r>
            <a:r>
              <a:rPr lang="en-US" sz="2429" dirty="0">
                <a:solidFill>
                  <a:srgbClr val="FFFFFF"/>
                </a:solidFill>
                <a:latin typeface="Georgia Pro"/>
                <a:ea typeface="Georgia Pro"/>
                <a:cs typeface="Georgia Pro"/>
                <a:sym typeface="Georgia Pro"/>
              </a:rPr>
              <a:t> </a:t>
            </a:r>
            <a:r>
              <a:rPr lang="en-US" sz="2429" dirty="0" err="1">
                <a:solidFill>
                  <a:srgbClr val="FFFFFF"/>
                </a:solidFill>
                <a:latin typeface="Georgia Pro"/>
                <a:ea typeface="Georgia Pro"/>
                <a:cs typeface="Georgia Pro"/>
                <a:sym typeface="Georgia Pro"/>
              </a:rPr>
              <a:t>ikäluokkanimitykseen</a:t>
            </a:r>
            <a:endParaRPr lang="en-US" sz="2429" dirty="0">
              <a:solidFill>
                <a:srgbClr val="FFFFFF"/>
              </a:solidFill>
              <a:latin typeface="Georgia Pro"/>
              <a:ea typeface="Georgia Pro"/>
              <a:cs typeface="Georgia Pro"/>
              <a:sym typeface="Georgia Pro"/>
            </a:endParaRPr>
          </a:p>
          <a:p>
            <a:pPr marL="524434" lvl="1" indent="-262217" algn="l">
              <a:lnSpc>
                <a:spcPts val="4858"/>
              </a:lnSpc>
              <a:buFont typeface="Arial"/>
              <a:buChar char="•"/>
            </a:pPr>
            <a:r>
              <a:rPr lang="en-US" sz="2429" dirty="0" err="1">
                <a:solidFill>
                  <a:srgbClr val="FFFFFF"/>
                </a:solidFill>
                <a:latin typeface="Georgia Pro"/>
                <a:ea typeface="Georgia Pro"/>
                <a:cs typeface="Georgia Pro"/>
                <a:sym typeface="Georgia Pro"/>
              </a:rPr>
              <a:t>Esim</a:t>
            </a:r>
            <a:r>
              <a:rPr lang="en-US" sz="2429" dirty="0">
                <a:solidFill>
                  <a:srgbClr val="FFFFFF"/>
                </a:solidFill>
                <a:latin typeface="Georgia Pro"/>
                <a:ea typeface="Georgia Pro"/>
                <a:cs typeface="Georgia Pro"/>
                <a:sym typeface="Georgia Pro"/>
              </a:rPr>
              <a:t>. U11 (E-</a:t>
            </a:r>
            <a:r>
              <a:rPr lang="en-US" sz="2429" dirty="0" err="1">
                <a:solidFill>
                  <a:srgbClr val="FFFFFF"/>
                </a:solidFill>
                <a:latin typeface="Georgia Pro"/>
                <a:ea typeface="Georgia Pro"/>
                <a:cs typeface="Georgia Pro"/>
                <a:sym typeface="Georgia Pro"/>
              </a:rPr>
              <a:t>ikäiset</a:t>
            </a:r>
            <a:r>
              <a:rPr lang="en-US" sz="2429" dirty="0">
                <a:solidFill>
                  <a:srgbClr val="FFFFFF"/>
                </a:solidFill>
                <a:latin typeface="Georgia Pro"/>
                <a:ea typeface="Georgia Pro"/>
                <a:cs typeface="Georgia Pro"/>
                <a:sym typeface="Georgia Pro"/>
              </a:rPr>
              <a:t>) –</a:t>
            </a:r>
            <a:r>
              <a:rPr lang="en-US" sz="2429" dirty="0">
                <a:solidFill>
                  <a:srgbClr val="FFC000"/>
                </a:solidFill>
                <a:latin typeface="Georgia Pro"/>
                <a:ea typeface="Georgia Pro"/>
                <a:cs typeface="Georgia Pro"/>
                <a:sym typeface="Georgia Pro"/>
              </a:rPr>
              <a:t> </a:t>
            </a:r>
            <a:r>
              <a:rPr lang="en-US" sz="2429" dirty="0" err="1">
                <a:solidFill>
                  <a:srgbClr val="FFC000"/>
                </a:solidFill>
                <a:latin typeface="Georgia Pro"/>
                <a:ea typeface="Georgia Pro"/>
                <a:cs typeface="Georgia Pro"/>
                <a:sym typeface="Georgia Pro"/>
              </a:rPr>
              <a:t>molemmat</a:t>
            </a:r>
            <a:r>
              <a:rPr lang="en-US" sz="2429" dirty="0">
                <a:solidFill>
                  <a:srgbClr val="FFC000"/>
                </a:solidFill>
                <a:latin typeface="Georgia Pro"/>
                <a:ea typeface="Georgia Pro"/>
                <a:cs typeface="Georgia Pro"/>
                <a:sym typeface="Georgia Pro"/>
              </a:rPr>
              <a:t> </a:t>
            </a:r>
            <a:r>
              <a:rPr lang="en-US" sz="2429" dirty="0" err="1">
                <a:solidFill>
                  <a:srgbClr val="FFC000"/>
                </a:solidFill>
                <a:latin typeface="Georgia Pro"/>
                <a:ea typeface="Georgia Pro"/>
                <a:cs typeface="Georgia Pro"/>
                <a:sym typeface="Georgia Pro"/>
              </a:rPr>
              <a:t>säilytetään</a:t>
            </a:r>
            <a:r>
              <a:rPr lang="en-US" sz="2429" dirty="0">
                <a:solidFill>
                  <a:srgbClr val="FFC000"/>
                </a:solidFill>
                <a:latin typeface="Georgia Pro"/>
                <a:ea typeface="Georgia Pro"/>
                <a:cs typeface="Georgia Pro"/>
                <a:sym typeface="Georgia Pro"/>
              </a:rPr>
              <a:t> </a:t>
            </a:r>
            <a:r>
              <a:rPr lang="en-US" sz="2429" dirty="0" err="1">
                <a:solidFill>
                  <a:srgbClr val="FFC000"/>
                </a:solidFill>
                <a:latin typeface="Georgia Pro"/>
                <a:ea typeface="Georgia Pro"/>
                <a:cs typeface="Georgia Pro"/>
                <a:sym typeface="Georgia Pro"/>
              </a:rPr>
              <a:t>kaudelle</a:t>
            </a:r>
            <a:r>
              <a:rPr lang="en-US" sz="2429" dirty="0">
                <a:solidFill>
                  <a:srgbClr val="FFC000"/>
                </a:solidFill>
                <a:latin typeface="Georgia Pro"/>
                <a:ea typeface="Georgia Pro"/>
                <a:cs typeface="Georgia Pro"/>
                <a:sym typeface="Georgia Pro"/>
              </a:rPr>
              <a:t> 25-26</a:t>
            </a:r>
          </a:p>
          <a:p>
            <a:pPr marL="524434" lvl="1" indent="-262217" algn="l">
              <a:lnSpc>
                <a:spcPts val="4858"/>
              </a:lnSpc>
              <a:buFont typeface="Arial"/>
              <a:buChar char="•"/>
            </a:pPr>
            <a:r>
              <a:rPr lang="en-US" sz="2429" dirty="0">
                <a:solidFill>
                  <a:srgbClr val="FFFFFF"/>
                </a:solidFill>
                <a:latin typeface="Georgia Pro"/>
                <a:ea typeface="Georgia Pro"/>
                <a:cs typeface="Georgia Pro"/>
                <a:sym typeface="Georgia Pro"/>
              </a:rPr>
              <a:t>U-</a:t>
            </a:r>
            <a:r>
              <a:rPr lang="en-US" sz="2429" dirty="0" err="1">
                <a:solidFill>
                  <a:srgbClr val="FFFFFF"/>
                </a:solidFill>
                <a:latin typeface="Georgia Pro"/>
                <a:ea typeface="Georgia Pro"/>
                <a:cs typeface="Georgia Pro"/>
                <a:sym typeface="Georgia Pro"/>
              </a:rPr>
              <a:t>kirjaimen</a:t>
            </a:r>
            <a:r>
              <a:rPr lang="en-US" sz="2429" dirty="0">
                <a:solidFill>
                  <a:srgbClr val="FFFFFF"/>
                </a:solidFill>
                <a:latin typeface="Georgia Pro"/>
                <a:ea typeface="Georgia Pro"/>
                <a:cs typeface="Georgia Pro"/>
                <a:sym typeface="Georgia Pro"/>
              </a:rPr>
              <a:t> </a:t>
            </a:r>
            <a:r>
              <a:rPr lang="en-US" sz="2429" dirty="0" err="1">
                <a:solidFill>
                  <a:srgbClr val="FFFFFF"/>
                </a:solidFill>
                <a:latin typeface="Georgia Pro"/>
                <a:ea typeface="Georgia Pro"/>
                <a:cs typeface="Georgia Pro"/>
                <a:sym typeface="Georgia Pro"/>
              </a:rPr>
              <a:t>jälkeinen</a:t>
            </a:r>
            <a:r>
              <a:rPr lang="en-US" sz="2429" dirty="0">
                <a:solidFill>
                  <a:srgbClr val="FFFFFF"/>
                </a:solidFill>
                <a:latin typeface="Georgia Pro"/>
                <a:ea typeface="Georgia Pro"/>
                <a:cs typeface="Georgia Pro"/>
                <a:sym typeface="Georgia Pro"/>
              </a:rPr>
              <a:t> </a:t>
            </a:r>
            <a:r>
              <a:rPr lang="en-US" sz="2429" dirty="0" err="1">
                <a:solidFill>
                  <a:srgbClr val="FFFFFF"/>
                </a:solidFill>
                <a:latin typeface="Georgia Pro"/>
                <a:ea typeface="Georgia Pro"/>
                <a:cs typeface="Georgia Pro"/>
                <a:sym typeface="Georgia Pro"/>
              </a:rPr>
              <a:t>numero</a:t>
            </a:r>
            <a:r>
              <a:rPr lang="en-US" sz="2429" dirty="0">
                <a:solidFill>
                  <a:srgbClr val="FFFFFF"/>
                </a:solidFill>
                <a:latin typeface="Georgia Pro"/>
                <a:ea typeface="Georgia Pro"/>
                <a:cs typeface="Georgia Pro"/>
                <a:sym typeface="Georgia Pro"/>
              </a:rPr>
              <a:t> </a:t>
            </a:r>
            <a:r>
              <a:rPr lang="en-US" sz="2429" dirty="0" err="1">
                <a:solidFill>
                  <a:srgbClr val="FFFFFF"/>
                </a:solidFill>
                <a:latin typeface="Georgia Pro"/>
                <a:ea typeface="Georgia Pro"/>
                <a:cs typeface="Georgia Pro"/>
                <a:sym typeface="Georgia Pro"/>
              </a:rPr>
              <a:t>kertoo</a:t>
            </a:r>
            <a:r>
              <a:rPr lang="en-US" sz="2429" dirty="0">
                <a:solidFill>
                  <a:srgbClr val="FFFFFF"/>
                </a:solidFill>
                <a:latin typeface="Georgia Pro"/>
                <a:ea typeface="Georgia Pro"/>
                <a:cs typeface="Georgia Pro"/>
                <a:sym typeface="Georgia Pro"/>
              </a:rPr>
              <a:t> </a:t>
            </a:r>
            <a:r>
              <a:rPr lang="en-US" sz="2429" u="sng" dirty="0" err="1">
                <a:solidFill>
                  <a:srgbClr val="FFFFFF"/>
                </a:solidFill>
                <a:latin typeface="Georgia Pro"/>
                <a:ea typeface="Georgia Pro"/>
                <a:cs typeface="Georgia Pro"/>
                <a:sym typeface="Georgia Pro"/>
              </a:rPr>
              <a:t>minkä</a:t>
            </a:r>
            <a:r>
              <a:rPr lang="en-US" sz="2429" u="sng" dirty="0">
                <a:solidFill>
                  <a:srgbClr val="FFFFFF"/>
                </a:solidFill>
                <a:latin typeface="Georgia Pro"/>
                <a:ea typeface="Georgia Pro"/>
                <a:cs typeface="Georgia Pro"/>
                <a:sym typeface="Georgia Pro"/>
              </a:rPr>
              <a:t> </a:t>
            </a:r>
            <a:r>
              <a:rPr lang="en-US" sz="2429" u="sng" dirty="0" err="1">
                <a:solidFill>
                  <a:srgbClr val="FFFFFF"/>
                </a:solidFill>
                <a:latin typeface="Georgia Pro"/>
                <a:ea typeface="Georgia Pro"/>
                <a:cs typeface="Georgia Pro"/>
                <a:sym typeface="Georgia Pro"/>
              </a:rPr>
              <a:t>ikäisiä</a:t>
            </a:r>
            <a:r>
              <a:rPr lang="en-US" sz="2429" u="sng" dirty="0">
                <a:solidFill>
                  <a:srgbClr val="FFFFFF"/>
                </a:solidFill>
                <a:latin typeface="Georgia Pro"/>
                <a:ea typeface="Georgia Pro"/>
                <a:cs typeface="Georgia Pro"/>
                <a:sym typeface="Georgia Pro"/>
              </a:rPr>
              <a:t> </a:t>
            </a:r>
            <a:r>
              <a:rPr lang="en-US" sz="2429" u="sng" dirty="0" err="1">
                <a:solidFill>
                  <a:srgbClr val="FFFFFF"/>
                </a:solidFill>
                <a:latin typeface="Georgia Pro"/>
                <a:ea typeface="Georgia Pro"/>
                <a:cs typeface="Georgia Pro"/>
                <a:sym typeface="Georgia Pro"/>
              </a:rPr>
              <a:t>junioreita</a:t>
            </a:r>
            <a:r>
              <a:rPr lang="en-US" sz="2429" u="sng" dirty="0">
                <a:solidFill>
                  <a:srgbClr val="FFFFFF"/>
                </a:solidFill>
                <a:latin typeface="Georgia Pro"/>
                <a:ea typeface="Georgia Pro"/>
                <a:cs typeface="Georgia Pro"/>
                <a:sym typeface="Georgia Pro"/>
              </a:rPr>
              <a:t> </a:t>
            </a:r>
            <a:r>
              <a:rPr lang="en-US" sz="2429" u="sng" dirty="0" err="1">
                <a:solidFill>
                  <a:srgbClr val="FFFFFF"/>
                </a:solidFill>
                <a:latin typeface="Georgia Pro"/>
                <a:ea typeface="Georgia Pro"/>
                <a:cs typeface="Georgia Pro"/>
                <a:sym typeface="Georgia Pro"/>
              </a:rPr>
              <a:t>joukkueessa</a:t>
            </a:r>
            <a:r>
              <a:rPr lang="en-US" sz="2429" u="sng" dirty="0">
                <a:solidFill>
                  <a:srgbClr val="FFFFFF"/>
                </a:solidFill>
                <a:latin typeface="Georgia Pro"/>
                <a:ea typeface="Georgia Pro"/>
                <a:cs typeface="Georgia Pro"/>
                <a:sym typeface="Georgia Pro"/>
              </a:rPr>
              <a:t> </a:t>
            </a:r>
            <a:r>
              <a:rPr lang="en-US" sz="2429" u="sng" dirty="0" err="1">
                <a:solidFill>
                  <a:srgbClr val="FFFFFF"/>
                </a:solidFill>
                <a:latin typeface="Georgia Pro"/>
                <a:ea typeface="Georgia Pro"/>
                <a:cs typeface="Georgia Pro"/>
                <a:sym typeface="Georgia Pro"/>
              </a:rPr>
              <a:t>pelaa</a:t>
            </a:r>
            <a:endParaRPr lang="en-US" sz="2429" u="sng" dirty="0">
              <a:solidFill>
                <a:srgbClr val="FFFFFF"/>
              </a:solidFill>
              <a:latin typeface="Georgia Pro"/>
              <a:ea typeface="Georgia Pro"/>
              <a:cs typeface="Georgia Pro"/>
              <a:sym typeface="Georgia Pro"/>
            </a:endParaRPr>
          </a:p>
          <a:p>
            <a:pPr marL="1048868" lvl="2" indent="-349623" algn="l">
              <a:lnSpc>
                <a:spcPts val="4858"/>
              </a:lnSpc>
              <a:buFont typeface="Arial"/>
              <a:buChar char="⚬"/>
            </a:pPr>
            <a:r>
              <a:rPr lang="en-US" sz="2429" dirty="0" err="1">
                <a:solidFill>
                  <a:srgbClr val="FFFFFF"/>
                </a:solidFill>
                <a:latin typeface="Georgia Pro"/>
                <a:ea typeface="Georgia Pro"/>
                <a:cs typeface="Georgia Pro"/>
                <a:sym typeface="Georgia Pro"/>
              </a:rPr>
              <a:t>Esimerkiksi</a:t>
            </a:r>
            <a:r>
              <a:rPr lang="en-US" sz="2429" dirty="0">
                <a:solidFill>
                  <a:srgbClr val="FFFFFF"/>
                </a:solidFill>
                <a:latin typeface="Georgia Pro"/>
                <a:ea typeface="Georgia Pro"/>
                <a:cs typeface="Georgia Pro"/>
                <a:sym typeface="Georgia Pro"/>
              </a:rPr>
              <a:t> </a:t>
            </a:r>
            <a:r>
              <a:rPr lang="en-US" sz="2429" dirty="0">
                <a:solidFill>
                  <a:srgbClr val="FFC000"/>
                </a:solidFill>
                <a:latin typeface="Georgia Pro"/>
                <a:ea typeface="Georgia Pro"/>
                <a:cs typeface="Georgia Pro"/>
                <a:sym typeface="Georgia Pro"/>
              </a:rPr>
              <a:t>U11 </a:t>
            </a:r>
            <a:r>
              <a:rPr lang="en-US" sz="2429" dirty="0" err="1">
                <a:solidFill>
                  <a:srgbClr val="FFC000"/>
                </a:solidFill>
                <a:latin typeface="Georgia Pro"/>
                <a:ea typeface="Georgia Pro"/>
                <a:cs typeface="Georgia Pro"/>
                <a:sym typeface="Georgia Pro"/>
              </a:rPr>
              <a:t>tarkoittaa</a:t>
            </a:r>
            <a:r>
              <a:rPr lang="en-US" sz="2429" dirty="0">
                <a:solidFill>
                  <a:srgbClr val="FFC000"/>
                </a:solidFill>
                <a:latin typeface="Georgia Pro"/>
                <a:ea typeface="Georgia Pro"/>
                <a:cs typeface="Georgia Pro"/>
                <a:sym typeface="Georgia Pro"/>
              </a:rPr>
              <a:t> 11-vuotiaat (</a:t>
            </a:r>
            <a:r>
              <a:rPr lang="en-US" sz="2429" dirty="0" err="1">
                <a:solidFill>
                  <a:srgbClr val="FFC000"/>
                </a:solidFill>
                <a:latin typeface="Georgia Pro"/>
                <a:ea typeface="Georgia Pro"/>
                <a:cs typeface="Georgia Pro"/>
                <a:sym typeface="Georgia Pro"/>
              </a:rPr>
              <a:t>vuoden</a:t>
            </a:r>
            <a:r>
              <a:rPr lang="en-US" sz="2429" dirty="0">
                <a:solidFill>
                  <a:srgbClr val="FFC000"/>
                </a:solidFill>
                <a:latin typeface="Georgia Pro"/>
                <a:ea typeface="Georgia Pro"/>
                <a:cs typeface="Georgia Pro"/>
                <a:sym typeface="Georgia Pro"/>
              </a:rPr>
              <a:t> </a:t>
            </a:r>
            <a:r>
              <a:rPr lang="en-US" sz="2429" dirty="0" err="1">
                <a:solidFill>
                  <a:srgbClr val="FFC000"/>
                </a:solidFill>
                <a:latin typeface="Georgia Pro"/>
                <a:ea typeface="Georgia Pro"/>
                <a:cs typeface="Georgia Pro"/>
                <a:sym typeface="Georgia Pro"/>
              </a:rPr>
              <a:t>vaihteen</a:t>
            </a:r>
            <a:r>
              <a:rPr lang="en-US" sz="2429" dirty="0">
                <a:solidFill>
                  <a:srgbClr val="FFC000"/>
                </a:solidFill>
                <a:latin typeface="Georgia Pro"/>
                <a:ea typeface="Georgia Pro"/>
                <a:cs typeface="Georgia Pro"/>
                <a:sym typeface="Georgia Pro"/>
              </a:rPr>
              <a:t> </a:t>
            </a:r>
            <a:r>
              <a:rPr lang="en-US" sz="2429" dirty="0" err="1">
                <a:solidFill>
                  <a:srgbClr val="FFC000"/>
                </a:solidFill>
                <a:latin typeface="Georgia Pro"/>
                <a:ea typeface="Georgia Pro"/>
                <a:cs typeface="Georgia Pro"/>
                <a:sym typeface="Georgia Pro"/>
              </a:rPr>
              <a:t>jälkeen</a:t>
            </a:r>
            <a:r>
              <a:rPr lang="en-US" sz="2429" dirty="0">
                <a:solidFill>
                  <a:srgbClr val="FFC000"/>
                </a:solidFill>
                <a:latin typeface="Georgia Pro"/>
                <a:ea typeface="Georgia Pro"/>
                <a:cs typeface="Georgia Pro"/>
                <a:sym typeface="Georgia Pro"/>
              </a:rPr>
              <a:t> </a:t>
            </a:r>
            <a:r>
              <a:rPr lang="en-US" sz="2429" dirty="0" err="1">
                <a:solidFill>
                  <a:srgbClr val="FFC000"/>
                </a:solidFill>
                <a:latin typeface="Georgia Pro"/>
                <a:ea typeface="Georgia Pro"/>
                <a:cs typeface="Georgia Pro"/>
                <a:sym typeface="Georgia Pro"/>
              </a:rPr>
              <a:t>täyttävät</a:t>
            </a:r>
            <a:r>
              <a:rPr lang="en-US" sz="2429" dirty="0">
                <a:solidFill>
                  <a:srgbClr val="FFC000"/>
                </a:solidFill>
                <a:latin typeface="Georgia Pro"/>
                <a:ea typeface="Georgia Pro"/>
                <a:cs typeface="Georgia Pro"/>
                <a:sym typeface="Georgia Pro"/>
              </a:rPr>
              <a:t>) ja </a:t>
            </a:r>
            <a:r>
              <a:rPr lang="en-US" sz="2429" dirty="0" err="1">
                <a:solidFill>
                  <a:srgbClr val="FFC000"/>
                </a:solidFill>
                <a:latin typeface="Georgia Pro"/>
                <a:ea typeface="Georgia Pro"/>
                <a:cs typeface="Georgia Pro"/>
                <a:sym typeface="Georgia Pro"/>
              </a:rPr>
              <a:t>sitä</a:t>
            </a:r>
            <a:r>
              <a:rPr lang="en-US" sz="2429" dirty="0">
                <a:solidFill>
                  <a:srgbClr val="FFC000"/>
                </a:solidFill>
                <a:latin typeface="Georgia Pro"/>
                <a:ea typeface="Georgia Pro"/>
                <a:cs typeface="Georgia Pro"/>
                <a:sym typeface="Georgia Pro"/>
              </a:rPr>
              <a:t> </a:t>
            </a:r>
            <a:r>
              <a:rPr lang="en-US" sz="2429" dirty="0" err="1">
                <a:solidFill>
                  <a:srgbClr val="FFC000"/>
                </a:solidFill>
                <a:latin typeface="Georgia Pro"/>
                <a:ea typeface="Georgia Pro"/>
                <a:cs typeface="Georgia Pro"/>
                <a:sym typeface="Georgia Pro"/>
              </a:rPr>
              <a:t>nuoremmat</a:t>
            </a:r>
            <a:endParaRPr lang="en-US" sz="2429" dirty="0">
              <a:solidFill>
                <a:srgbClr val="FFC000"/>
              </a:solidFill>
              <a:latin typeface="Georgia Pro"/>
              <a:ea typeface="Georgia Pro"/>
              <a:cs typeface="Georgia Pro"/>
              <a:sym typeface="Georgia Pro"/>
            </a:endParaRPr>
          </a:p>
          <a:p>
            <a:pPr marL="1048868" lvl="2" indent="-349623" algn="l">
              <a:lnSpc>
                <a:spcPts val="4858"/>
              </a:lnSpc>
              <a:buFont typeface="Arial"/>
              <a:buChar char="⚬"/>
            </a:pPr>
            <a:r>
              <a:rPr lang="en-US" sz="2429" dirty="0" err="1">
                <a:solidFill>
                  <a:srgbClr val="FFFFFF"/>
                </a:solidFill>
                <a:latin typeface="Georgia Pro"/>
                <a:ea typeface="Georgia Pro"/>
                <a:cs typeface="Georgia Pro"/>
                <a:sym typeface="Georgia Pro"/>
              </a:rPr>
              <a:t>Vuonna</a:t>
            </a:r>
            <a:r>
              <a:rPr lang="en-US" sz="2429" dirty="0">
                <a:solidFill>
                  <a:srgbClr val="FFFFFF"/>
                </a:solidFill>
                <a:latin typeface="Georgia Pro"/>
                <a:ea typeface="Georgia Pro"/>
                <a:cs typeface="Georgia Pro"/>
                <a:sym typeface="Georgia Pro"/>
              </a:rPr>
              <a:t> 2025-2026 U11 </a:t>
            </a:r>
            <a:r>
              <a:rPr lang="en-US" sz="2429" dirty="0" err="1">
                <a:solidFill>
                  <a:srgbClr val="FFFFFF"/>
                </a:solidFill>
                <a:latin typeface="Georgia Pro"/>
                <a:ea typeface="Georgia Pro"/>
                <a:cs typeface="Georgia Pro"/>
                <a:sym typeface="Georgia Pro"/>
              </a:rPr>
              <a:t>pelaajat</a:t>
            </a:r>
            <a:r>
              <a:rPr lang="en-US" sz="2429" dirty="0">
                <a:solidFill>
                  <a:srgbClr val="FFFFFF"/>
                </a:solidFill>
                <a:latin typeface="Georgia Pro"/>
                <a:ea typeface="Georgia Pro"/>
                <a:cs typeface="Georgia Pro"/>
                <a:sym typeface="Georgia Pro"/>
              </a:rPr>
              <a:t> 2015 </a:t>
            </a:r>
            <a:r>
              <a:rPr lang="en-US" sz="2429" dirty="0" err="1">
                <a:solidFill>
                  <a:srgbClr val="FFFFFF"/>
                </a:solidFill>
                <a:latin typeface="Georgia Pro"/>
                <a:ea typeface="Georgia Pro"/>
                <a:cs typeface="Georgia Pro"/>
                <a:sym typeface="Georgia Pro"/>
              </a:rPr>
              <a:t>syntyneet</a:t>
            </a:r>
            <a:r>
              <a:rPr lang="en-US" sz="2429" dirty="0">
                <a:solidFill>
                  <a:srgbClr val="FFFFFF"/>
                </a:solidFill>
                <a:latin typeface="Georgia Pro"/>
                <a:ea typeface="Georgia Pro"/>
                <a:cs typeface="Georgia Pro"/>
                <a:sym typeface="Georgia Pro"/>
              </a:rPr>
              <a:t> ja </a:t>
            </a:r>
            <a:r>
              <a:rPr lang="en-US" sz="2429" dirty="0" err="1">
                <a:solidFill>
                  <a:srgbClr val="FFFFFF"/>
                </a:solidFill>
                <a:latin typeface="Georgia Pro"/>
                <a:ea typeface="Georgia Pro"/>
                <a:cs typeface="Georgia Pro"/>
                <a:sym typeface="Georgia Pro"/>
              </a:rPr>
              <a:t>nuoremmat</a:t>
            </a:r>
            <a:endParaRPr lang="en-US" sz="2429" dirty="0">
              <a:solidFill>
                <a:srgbClr val="FFFFFF"/>
              </a:solidFill>
              <a:latin typeface="Georgia Pro"/>
              <a:ea typeface="Georgia Pro"/>
              <a:cs typeface="Georgia Pro"/>
              <a:sym typeface="Georgia Pro"/>
            </a:endParaRPr>
          </a:p>
          <a:p>
            <a:pPr marL="1048868" lvl="2" indent="-349623" algn="l">
              <a:lnSpc>
                <a:spcPts val="4858"/>
              </a:lnSpc>
              <a:buFont typeface="Arial"/>
              <a:buChar char="⚬"/>
            </a:pPr>
            <a:r>
              <a:rPr lang="en-US" sz="2429" dirty="0" err="1">
                <a:solidFill>
                  <a:srgbClr val="FFFFFF"/>
                </a:solidFill>
                <a:latin typeface="Georgia Pro"/>
                <a:ea typeface="Georgia Pro"/>
                <a:cs typeface="Georgia Pro"/>
                <a:sym typeface="Georgia Pro"/>
              </a:rPr>
              <a:t>Ikäluokkamuutokset</a:t>
            </a:r>
            <a:r>
              <a:rPr lang="en-US" sz="2429" dirty="0">
                <a:solidFill>
                  <a:srgbClr val="FFFFFF"/>
                </a:solidFill>
                <a:latin typeface="Georgia Pro"/>
                <a:ea typeface="Georgia Pro"/>
                <a:cs typeface="Georgia Pro"/>
                <a:sym typeface="Georgia Pro"/>
              </a:rPr>
              <a:t> </a:t>
            </a:r>
            <a:r>
              <a:rPr lang="en-US" sz="2429" dirty="0" err="1">
                <a:solidFill>
                  <a:srgbClr val="FFFFFF"/>
                </a:solidFill>
                <a:latin typeface="Georgia Pro"/>
                <a:ea typeface="Georgia Pro"/>
                <a:cs typeface="Georgia Pro"/>
                <a:sym typeface="Georgia Pro"/>
              </a:rPr>
              <a:t>koskevat</a:t>
            </a:r>
            <a:r>
              <a:rPr lang="en-US" sz="2429" dirty="0">
                <a:solidFill>
                  <a:srgbClr val="FFFFFF"/>
                </a:solidFill>
                <a:latin typeface="Georgia Pro"/>
                <a:ea typeface="Georgia Pro"/>
                <a:cs typeface="Georgia Pro"/>
                <a:sym typeface="Georgia Pro"/>
              </a:rPr>
              <a:t> F-A -</a:t>
            </a:r>
            <a:r>
              <a:rPr lang="en-US" sz="2429" dirty="0" err="1">
                <a:solidFill>
                  <a:srgbClr val="FFFFFF"/>
                </a:solidFill>
                <a:latin typeface="Georgia Pro"/>
                <a:ea typeface="Georgia Pro"/>
                <a:cs typeface="Georgia Pro"/>
                <a:sym typeface="Georgia Pro"/>
              </a:rPr>
              <a:t>ikäisiä</a:t>
            </a:r>
            <a:r>
              <a:rPr lang="en-US" sz="2429" dirty="0">
                <a:solidFill>
                  <a:srgbClr val="FFFFFF"/>
                </a:solidFill>
                <a:latin typeface="Georgia Pro"/>
                <a:ea typeface="Georgia Pro"/>
                <a:cs typeface="Georgia Pro"/>
                <a:sym typeface="Georgia Pro"/>
              </a:rPr>
              <a:t>, </a:t>
            </a:r>
            <a:r>
              <a:rPr lang="en-US" sz="2429" dirty="0" err="1">
                <a:solidFill>
                  <a:srgbClr val="FFFFFF"/>
                </a:solidFill>
                <a:latin typeface="Georgia Pro"/>
                <a:ea typeface="Georgia Pro"/>
                <a:cs typeface="Georgia Pro"/>
                <a:sym typeface="Georgia Pro"/>
              </a:rPr>
              <a:t>eli</a:t>
            </a:r>
            <a:r>
              <a:rPr lang="en-US" sz="2429" dirty="0">
                <a:solidFill>
                  <a:srgbClr val="FFFFFF"/>
                </a:solidFill>
                <a:latin typeface="Georgia Pro"/>
                <a:ea typeface="Georgia Pro"/>
                <a:cs typeface="Georgia Pro"/>
                <a:sym typeface="Georgia Pro"/>
              </a:rPr>
              <a:t> </a:t>
            </a:r>
            <a:r>
              <a:rPr lang="en-US" sz="2429" dirty="0" err="1">
                <a:solidFill>
                  <a:srgbClr val="FFFFFF"/>
                </a:solidFill>
                <a:latin typeface="Georgia Pro"/>
                <a:ea typeface="Georgia Pro"/>
                <a:cs typeface="Georgia Pro"/>
                <a:sym typeface="Georgia Pro"/>
              </a:rPr>
              <a:t>kaikkia</a:t>
            </a:r>
            <a:r>
              <a:rPr lang="en-US" sz="2429" dirty="0">
                <a:solidFill>
                  <a:srgbClr val="FFFFFF"/>
                </a:solidFill>
                <a:latin typeface="Georgia Pro"/>
                <a:ea typeface="Georgia Pro"/>
                <a:cs typeface="Georgia Pro"/>
                <a:sym typeface="Georgia Pro"/>
              </a:rPr>
              <a:t> </a:t>
            </a:r>
            <a:r>
              <a:rPr lang="en-US" sz="2429" dirty="0" err="1">
                <a:solidFill>
                  <a:srgbClr val="FFFFFF"/>
                </a:solidFill>
                <a:latin typeface="Georgia Pro"/>
                <a:ea typeface="Georgia Pro"/>
                <a:cs typeface="Georgia Pro"/>
                <a:sym typeface="Georgia Pro"/>
              </a:rPr>
              <a:t>sarjoja</a:t>
            </a:r>
            <a:endParaRPr lang="en-US" sz="2429" dirty="0">
              <a:solidFill>
                <a:srgbClr val="FFFFFF"/>
              </a:solidFill>
              <a:latin typeface="Georgia Pro"/>
              <a:ea typeface="Georgia Pro"/>
              <a:cs typeface="Georgia Pro"/>
              <a:sym typeface="Georgia Pro"/>
            </a:endParaRPr>
          </a:p>
          <a:p>
            <a:pPr marL="524434" lvl="1" indent="-262217" algn="l">
              <a:lnSpc>
                <a:spcPts val="4858"/>
              </a:lnSpc>
              <a:buFont typeface="Arial"/>
              <a:buChar char="•"/>
            </a:pPr>
            <a:r>
              <a:rPr lang="en-US" sz="2429" dirty="0" err="1">
                <a:solidFill>
                  <a:srgbClr val="FFFFFF"/>
                </a:solidFill>
                <a:latin typeface="Georgia Pro"/>
                <a:ea typeface="Georgia Pro"/>
                <a:cs typeface="Georgia Pro"/>
                <a:sym typeface="Georgia Pro"/>
              </a:rPr>
              <a:t>Miksi</a:t>
            </a:r>
            <a:r>
              <a:rPr lang="en-US" sz="2429" dirty="0">
                <a:solidFill>
                  <a:srgbClr val="FFFFFF"/>
                </a:solidFill>
                <a:latin typeface="Georgia Pro"/>
                <a:ea typeface="Georgia Pro"/>
                <a:cs typeface="Georgia Pro"/>
                <a:sym typeface="Georgia Pro"/>
              </a:rPr>
              <a:t>:</a:t>
            </a:r>
          </a:p>
          <a:p>
            <a:pPr marL="1048868" lvl="2" indent="-349623" algn="l">
              <a:lnSpc>
                <a:spcPts val="4858"/>
              </a:lnSpc>
              <a:buFont typeface="Arial"/>
              <a:buChar char="⚬"/>
            </a:pPr>
            <a:r>
              <a:rPr lang="en-US" sz="2429" dirty="0" err="1">
                <a:solidFill>
                  <a:srgbClr val="FFFFFF"/>
                </a:solidFill>
                <a:latin typeface="Georgia Pro"/>
                <a:ea typeface="Georgia Pro"/>
                <a:cs typeface="Georgia Pro"/>
                <a:sym typeface="Georgia Pro"/>
              </a:rPr>
              <a:t>Yhtenäisempi</a:t>
            </a:r>
            <a:r>
              <a:rPr lang="en-US" sz="2429" dirty="0">
                <a:solidFill>
                  <a:srgbClr val="FFFFFF"/>
                </a:solidFill>
                <a:latin typeface="Georgia Pro"/>
                <a:ea typeface="Georgia Pro"/>
                <a:cs typeface="Georgia Pro"/>
                <a:sym typeface="Georgia Pro"/>
              </a:rPr>
              <a:t> </a:t>
            </a:r>
            <a:r>
              <a:rPr lang="en-US" sz="2429" dirty="0" err="1">
                <a:solidFill>
                  <a:srgbClr val="FFFFFF"/>
                </a:solidFill>
                <a:latin typeface="Georgia Pro"/>
                <a:ea typeface="Georgia Pro"/>
                <a:cs typeface="Georgia Pro"/>
                <a:sym typeface="Georgia Pro"/>
              </a:rPr>
              <a:t>luokittelu</a:t>
            </a:r>
            <a:r>
              <a:rPr lang="en-US" sz="2429" dirty="0">
                <a:solidFill>
                  <a:srgbClr val="FFFFFF"/>
                </a:solidFill>
                <a:latin typeface="Georgia Pro"/>
                <a:ea typeface="Georgia Pro"/>
                <a:cs typeface="Georgia Pro"/>
                <a:sym typeface="Georgia Pro"/>
              </a:rPr>
              <a:t> ja </a:t>
            </a:r>
            <a:r>
              <a:rPr lang="en-US" sz="2429" dirty="0" err="1">
                <a:solidFill>
                  <a:srgbClr val="FFFFFF"/>
                </a:solidFill>
                <a:latin typeface="Georgia Pro"/>
                <a:ea typeface="Georgia Pro"/>
                <a:cs typeface="Georgia Pro"/>
                <a:sym typeface="Georgia Pro"/>
              </a:rPr>
              <a:t>ulkoasu</a:t>
            </a:r>
            <a:r>
              <a:rPr lang="en-US" sz="2429" dirty="0">
                <a:solidFill>
                  <a:srgbClr val="FFFFFF"/>
                </a:solidFill>
                <a:latin typeface="Georgia Pro"/>
                <a:ea typeface="Georgia Pro"/>
                <a:cs typeface="Georgia Pro"/>
                <a:sym typeface="Georgia Pro"/>
              </a:rPr>
              <a:t> </a:t>
            </a:r>
            <a:r>
              <a:rPr lang="en-US" sz="2429" dirty="0" err="1">
                <a:solidFill>
                  <a:srgbClr val="FFFFFF"/>
                </a:solidFill>
                <a:latin typeface="Georgia Pro"/>
                <a:ea typeface="Georgia Pro"/>
                <a:cs typeface="Georgia Pro"/>
                <a:sym typeface="Georgia Pro"/>
              </a:rPr>
              <a:t>muiden</a:t>
            </a:r>
            <a:r>
              <a:rPr lang="en-US" sz="2429" dirty="0">
                <a:solidFill>
                  <a:srgbClr val="FFFFFF"/>
                </a:solidFill>
                <a:latin typeface="Georgia Pro"/>
                <a:ea typeface="Georgia Pro"/>
                <a:cs typeface="Georgia Pro"/>
                <a:sym typeface="Georgia Pro"/>
              </a:rPr>
              <a:t> </a:t>
            </a:r>
            <a:r>
              <a:rPr lang="en-US" sz="2429" dirty="0" err="1">
                <a:solidFill>
                  <a:srgbClr val="FFFFFF"/>
                </a:solidFill>
                <a:latin typeface="Georgia Pro"/>
                <a:ea typeface="Georgia Pro"/>
                <a:cs typeface="Georgia Pro"/>
                <a:sym typeface="Georgia Pro"/>
              </a:rPr>
              <a:t>palloilulajien</a:t>
            </a:r>
            <a:r>
              <a:rPr lang="en-US" sz="2429" dirty="0">
                <a:solidFill>
                  <a:srgbClr val="FFFFFF"/>
                </a:solidFill>
                <a:latin typeface="Georgia Pro"/>
                <a:ea typeface="Georgia Pro"/>
                <a:cs typeface="Georgia Pro"/>
                <a:sym typeface="Georgia Pro"/>
              </a:rPr>
              <a:t> </a:t>
            </a:r>
            <a:r>
              <a:rPr lang="en-US" sz="2429" dirty="0" err="1">
                <a:solidFill>
                  <a:srgbClr val="FFFFFF"/>
                </a:solidFill>
                <a:latin typeface="Georgia Pro"/>
                <a:ea typeface="Georgia Pro"/>
                <a:cs typeface="Georgia Pro"/>
                <a:sym typeface="Georgia Pro"/>
              </a:rPr>
              <a:t>kanssa</a:t>
            </a:r>
            <a:endParaRPr lang="en-US" sz="2429" dirty="0">
              <a:solidFill>
                <a:srgbClr val="FFFFFF"/>
              </a:solidFill>
              <a:latin typeface="Georgia Pro"/>
              <a:ea typeface="Georgia Pro"/>
              <a:cs typeface="Georgia Pro"/>
              <a:sym typeface="Georgia Pro"/>
            </a:endParaRPr>
          </a:p>
          <a:p>
            <a:pPr marL="1048868" lvl="2" indent="-349623" algn="l">
              <a:lnSpc>
                <a:spcPts val="4858"/>
              </a:lnSpc>
              <a:buFont typeface="Arial"/>
              <a:buChar char="⚬"/>
            </a:pPr>
            <a:r>
              <a:rPr lang="en-US" sz="2429" dirty="0" err="1">
                <a:solidFill>
                  <a:srgbClr val="FFFFFF"/>
                </a:solidFill>
                <a:latin typeface="Georgia Pro"/>
                <a:ea typeface="Georgia Pro"/>
                <a:cs typeface="Georgia Pro"/>
                <a:sym typeface="Georgia Pro"/>
              </a:rPr>
              <a:t>Helpottaa</a:t>
            </a:r>
            <a:r>
              <a:rPr lang="en-US" sz="2429" dirty="0">
                <a:solidFill>
                  <a:srgbClr val="FFFFFF"/>
                </a:solidFill>
                <a:latin typeface="Georgia Pro"/>
                <a:ea typeface="Georgia Pro"/>
                <a:cs typeface="Georgia Pro"/>
                <a:sym typeface="Georgia Pro"/>
              </a:rPr>
              <a:t> </a:t>
            </a:r>
            <a:r>
              <a:rPr lang="en-US" sz="2429" dirty="0" err="1">
                <a:solidFill>
                  <a:srgbClr val="FFFFFF"/>
                </a:solidFill>
                <a:latin typeface="Georgia Pro"/>
                <a:ea typeface="Georgia Pro"/>
                <a:cs typeface="Georgia Pro"/>
                <a:sym typeface="Georgia Pro"/>
              </a:rPr>
              <a:t>ymmärtämään</a:t>
            </a:r>
            <a:r>
              <a:rPr lang="en-US" sz="2429" dirty="0">
                <a:solidFill>
                  <a:srgbClr val="FFFFFF"/>
                </a:solidFill>
                <a:latin typeface="Georgia Pro"/>
                <a:ea typeface="Georgia Pro"/>
                <a:cs typeface="Georgia Pro"/>
                <a:sym typeface="Georgia Pro"/>
              </a:rPr>
              <a:t> </a:t>
            </a:r>
            <a:r>
              <a:rPr lang="en-US" sz="2429" dirty="0" err="1">
                <a:solidFill>
                  <a:srgbClr val="FFFFFF"/>
                </a:solidFill>
                <a:latin typeface="Georgia Pro"/>
                <a:ea typeface="Georgia Pro"/>
                <a:cs typeface="Georgia Pro"/>
                <a:sym typeface="Georgia Pro"/>
              </a:rPr>
              <a:t>minkä</a:t>
            </a:r>
            <a:r>
              <a:rPr lang="en-US" sz="2429" dirty="0">
                <a:solidFill>
                  <a:srgbClr val="FFFFFF"/>
                </a:solidFill>
                <a:latin typeface="Georgia Pro"/>
                <a:ea typeface="Georgia Pro"/>
                <a:cs typeface="Georgia Pro"/>
                <a:sym typeface="Georgia Pro"/>
              </a:rPr>
              <a:t> </a:t>
            </a:r>
            <a:r>
              <a:rPr lang="en-US" sz="2429" dirty="0" err="1">
                <a:solidFill>
                  <a:srgbClr val="FFFFFF"/>
                </a:solidFill>
                <a:latin typeface="Georgia Pro"/>
                <a:ea typeface="Georgia Pro"/>
                <a:cs typeface="Georgia Pro"/>
                <a:sym typeface="Georgia Pro"/>
              </a:rPr>
              <a:t>ikäisistä</a:t>
            </a:r>
            <a:r>
              <a:rPr lang="en-US" sz="2429" dirty="0">
                <a:solidFill>
                  <a:srgbClr val="FFFFFF"/>
                </a:solidFill>
                <a:latin typeface="Georgia Pro"/>
                <a:ea typeface="Georgia Pro"/>
                <a:cs typeface="Georgia Pro"/>
                <a:sym typeface="Georgia Pro"/>
              </a:rPr>
              <a:t> </a:t>
            </a:r>
            <a:r>
              <a:rPr lang="en-US" sz="2429" dirty="0" err="1">
                <a:solidFill>
                  <a:srgbClr val="FFFFFF"/>
                </a:solidFill>
                <a:latin typeface="Georgia Pro"/>
                <a:ea typeface="Georgia Pro"/>
                <a:cs typeface="Georgia Pro"/>
                <a:sym typeface="Georgia Pro"/>
              </a:rPr>
              <a:t>kyse</a:t>
            </a:r>
            <a:endParaRPr lang="en-US" sz="2429" dirty="0">
              <a:solidFill>
                <a:srgbClr val="FFFFFF"/>
              </a:solidFill>
              <a:latin typeface="Georgia Pro"/>
              <a:ea typeface="Georgia Pro"/>
              <a:cs typeface="Georgia Pro"/>
              <a:sym typeface="Georgia Pro"/>
            </a:endParaRPr>
          </a:p>
          <a:p>
            <a:pPr marL="1048868" lvl="2" indent="-349623" algn="l">
              <a:lnSpc>
                <a:spcPts val="4858"/>
              </a:lnSpc>
              <a:buFont typeface="Arial"/>
              <a:buChar char="⚬"/>
            </a:pPr>
            <a:r>
              <a:rPr lang="en-US" sz="2429" dirty="0" err="1">
                <a:solidFill>
                  <a:srgbClr val="FFFFFF"/>
                </a:solidFill>
                <a:latin typeface="Georgia Pro"/>
                <a:ea typeface="Georgia Pro"/>
                <a:cs typeface="Georgia Pro"/>
                <a:sym typeface="Georgia Pro"/>
              </a:rPr>
              <a:t>Kansainvälisyys</a:t>
            </a:r>
            <a:r>
              <a:rPr lang="en-US" sz="2429" dirty="0">
                <a:solidFill>
                  <a:srgbClr val="FFFFFF"/>
                </a:solidFill>
                <a:latin typeface="Georgia Pro"/>
                <a:ea typeface="Georgia Pro"/>
                <a:cs typeface="Georgia Pro"/>
                <a:sym typeface="Georgia Pro"/>
              </a:rPr>
              <a:t> – </a:t>
            </a:r>
            <a:r>
              <a:rPr lang="en-US" sz="2429" dirty="0" err="1">
                <a:solidFill>
                  <a:srgbClr val="FFFFFF"/>
                </a:solidFill>
                <a:latin typeface="Georgia Pro"/>
                <a:ea typeface="Georgia Pro"/>
                <a:cs typeface="Georgia Pro"/>
                <a:sym typeface="Georgia Pro"/>
              </a:rPr>
              <a:t>kansainvälisesti</a:t>
            </a:r>
            <a:r>
              <a:rPr lang="en-US" sz="2429" dirty="0">
                <a:solidFill>
                  <a:srgbClr val="FFFFFF"/>
                </a:solidFill>
                <a:latin typeface="Georgia Pro"/>
                <a:ea typeface="Georgia Pro"/>
                <a:cs typeface="Georgia Pro"/>
                <a:sym typeface="Georgia Pro"/>
              </a:rPr>
              <a:t> </a:t>
            </a:r>
            <a:r>
              <a:rPr lang="en-US" sz="2429" dirty="0" err="1">
                <a:solidFill>
                  <a:srgbClr val="FFFFFF"/>
                </a:solidFill>
                <a:latin typeface="Georgia Pro"/>
                <a:ea typeface="Georgia Pro"/>
                <a:cs typeface="Georgia Pro"/>
                <a:sym typeface="Georgia Pro"/>
              </a:rPr>
              <a:t>helpommin</a:t>
            </a:r>
            <a:r>
              <a:rPr lang="en-US" sz="2429" dirty="0">
                <a:solidFill>
                  <a:srgbClr val="FFFFFF"/>
                </a:solidFill>
                <a:latin typeface="Georgia Pro"/>
                <a:ea typeface="Georgia Pro"/>
                <a:cs typeface="Georgia Pro"/>
                <a:sym typeface="Georgia Pro"/>
              </a:rPr>
              <a:t> </a:t>
            </a:r>
            <a:r>
              <a:rPr lang="en-US" sz="2429" dirty="0" err="1">
                <a:solidFill>
                  <a:srgbClr val="FFFFFF"/>
                </a:solidFill>
                <a:latin typeface="Georgia Pro"/>
                <a:ea typeface="Georgia Pro"/>
                <a:cs typeface="Georgia Pro"/>
                <a:sym typeface="Georgia Pro"/>
              </a:rPr>
              <a:t>vertailtavissa</a:t>
            </a:r>
            <a:endParaRPr lang="en-US" sz="2429" dirty="0">
              <a:solidFill>
                <a:srgbClr val="FFFFFF"/>
              </a:solidFill>
              <a:latin typeface="Georgia Pro"/>
              <a:ea typeface="Georgia Pro"/>
              <a:cs typeface="Georgia Pro"/>
              <a:sym typeface="Georgia Pro"/>
            </a:endParaRPr>
          </a:p>
          <a:p>
            <a:pPr marL="1048868" lvl="2" indent="-349623" algn="l">
              <a:lnSpc>
                <a:spcPts val="4858"/>
              </a:lnSpc>
              <a:buFont typeface="Arial"/>
              <a:buChar char="⚬"/>
            </a:pPr>
            <a:r>
              <a:rPr lang="en-US" sz="2429" dirty="0" err="1">
                <a:solidFill>
                  <a:srgbClr val="FFFFFF"/>
                </a:solidFill>
                <a:latin typeface="Georgia Pro"/>
                <a:ea typeface="Georgia Pro"/>
                <a:cs typeface="Georgia Pro"/>
                <a:sym typeface="Georgia Pro"/>
              </a:rPr>
              <a:t>Helpottaa</a:t>
            </a:r>
            <a:r>
              <a:rPr lang="en-US" sz="2429" dirty="0">
                <a:solidFill>
                  <a:srgbClr val="FFFFFF"/>
                </a:solidFill>
                <a:latin typeface="Georgia Pro"/>
                <a:ea typeface="Georgia Pro"/>
                <a:cs typeface="Georgia Pro"/>
                <a:sym typeface="Georgia Pro"/>
              </a:rPr>
              <a:t> </a:t>
            </a:r>
            <a:r>
              <a:rPr lang="en-US" sz="2429" dirty="0" err="1">
                <a:solidFill>
                  <a:srgbClr val="FFFFFF"/>
                </a:solidFill>
                <a:latin typeface="Georgia Pro"/>
                <a:ea typeface="Georgia Pro"/>
                <a:cs typeface="Georgia Pro"/>
                <a:sym typeface="Georgia Pro"/>
              </a:rPr>
              <a:t>juniorimaajoukkue</a:t>
            </a:r>
            <a:r>
              <a:rPr lang="en-US" sz="2429" dirty="0">
                <a:solidFill>
                  <a:srgbClr val="FFFFFF"/>
                </a:solidFill>
                <a:latin typeface="Georgia Pro"/>
                <a:ea typeface="Georgia Pro"/>
                <a:cs typeface="Georgia Pro"/>
                <a:sym typeface="Georgia Pro"/>
              </a:rPr>
              <a:t> </a:t>
            </a:r>
            <a:r>
              <a:rPr lang="en-US" sz="2429" dirty="0" err="1">
                <a:solidFill>
                  <a:srgbClr val="FFFFFF"/>
                </a:solidFill>
                <a:latin typeface="Georgia Pro"/>
                <a:ea typeface="Georgia Pro"/>
                <a:cs typeface="Georgia Pro"/>
                <a:sym typeface="Georgia Pro"/>
              </a:rPr>
              <a:t>ikäluokkien</a:t>
            </a:r>
            <a:r>
              <a:rPr lang="en-US" sz="2429" dirty="0">
                <a:solidFill>
                  <a:srgbClr val="FFFFFF"/>
                </a:solidFill>
                <a:latin typeface="Georgia Pro"/>
                <a:ea typeface="Georgia Pro"/>
                <a:cs typeface="Georgia Pro"/>
                <a:sym typeface="Georgia Pro"/>
              </a:rPr>
              <a:t> ja </a:t>
            </a:r>
            <a:r>
              <a:rPr lang="en-US" sz="2429" dirty="0" err="1">
                <a:solidFill>
                  <a:srgbClr val="FFFFFF"/>
                </a:solidFill>
                <a:latin typeface="Georgia Pro"/>
                <a:ea typeface="Georgia Pro"/>
                <a:cs typeface="Georgia Pro"/>
                <a:sym typeface="Georgia Pro"/>
              </a:rPr>
              <a:t>maajoukkueiden</a:t>
            </a:r>
            <a:r>
              <a:rPr lang="en-US" sz="2429" dirty="0">
                <a:solidFill>
                  <a:srgbClr val="FFFFFF"/>
                </a:solidFill>
                <a:latin typeface="Georgia Pro"/>
                <a:ea typeface="Georgia Pro"/>
                <a:cs typeface="Georgia Pro"/>
                <a:sym typeface="Georgia Pro"/>
              </a:rPr>
              <a:t> </a:t>
            </a:r>
            <a:r>
              <a:rPr lang="en-US" sz="2429" dirty="0" err="1">
                <a:solidFill>
                  <a:srgbClr val="FFFFFF"/>
                </a:solidFill>
                <a:latin typeface="Georgia Pro"/>
                <a:ea typeface="Georgia Pro"/>
                <a:cs typeface="Georgia Pro"/>
                <a:sym typeface="Georgia Pro"/>
              </a:rPr>
              <a:t>ikäluokkakalenterien</a:t>
            </a:r>
            <a:r>
              <a:rPr lang="en-US" sz="2429" dirty="0">
                <a:solidFill>
                  <a:srgbClr val="FFFFFF"/>
                </a:solidFill>
                <a:latin typeface="Georgia Pro"/>
                <a:ea typeface="Georgia Pro"/>
                <a:cs typeface="Georgia Pro"/>
                <a:sym typeface="Georgia Pro"/>
              </a:rPr>
              <a:t> </a:t>
            </a:r>
            <a:r>
              <a:rPr lang="en-US" sz="2429" dirty="0" err="1">
                <a:solidFill>
                  <a:srgbClr val="FFFFFF"/>
                </a:solidFill>
                <a:latin typeface="Georgia Pro"/>
                <a:ea typeface="Georgia Pro"/>
                <a:cs typeface="Georgia Pro"/>
                <a:sym typeface="Georgia Pro"/>
              </a:rPr>
              <a:t>hahmottamista</a:t>
            </a:r>
            <a:r>
              <a:rPr lang="en-US" sz="2429" dirty="0">
                <a:solidFill>
                  <a:srgbClr val="FFFFFF"/>
                </a:solidFill>
                <a:latin typeface="Georgia Pro"/>
                <a:ea typeface="Georgia Pro"/>
                <a:cs typeface="Georgia Pro"/>
                <a:sym typeface="Georgia Pro"/>
              </a:rPr>
              <a:t> </a:t>
            </a:r>
            <a:r>
              <a:rPr lang="en-US" sz="2429" dirty="0" err="1">
                <a:solidFill>
                  <a:srgbClr val="FFFFFF"/>
                </a:solidFill>
                <a:latin typeface="Georgia Pro"/>
                <a:ea typeface="Georgia Pro"/>
                <a:cs typeface="Georgia Pro"/>
                <a:sym typeface="Georgia Pro"/>
              </a:rPr>
              <a:t>vanhemmilla</a:t>
            </a:r>
            <a:r>
              <a:rPr lang="en-US" sz="2429" dirty="0">
                <a:solidFill>
                  <a:srgbClr val="FFFFFF"/>
                </a:solidFill>
                <a:latin typeface="Georgia Pro"/>
                <a:ea typeface="Georgia Pro"/>
                <a:cs typeface="Georgia Pro"/>
                <a:sym typeface="Georgia Pro"/>
              </a:rPr>
              <a:t> </a:t>
            </a:r>
            <a:r>
              <a:rPr lang="en-US" sz="2429" dirty="0" err="1">
                <a:solidFill>
                  <a:srgbClr val="FFFFFF"/>
                </a:solidFill>
                <a:latin typeface="Georgia Pro"/>
                <a:ea typeface="Georgia Pro"/>
                <a:cs typeface="Georgia Pro"/>
                <a:sym typeface="Georgia Pro"/>
              </a:rPr>
              <a:t>ikäluokilla</a:t>
            </a:r>
            <a:r>
              <a:rPr lang="en-US" sz="2429" dirty="0">
                <a:solidFill>
                  <a:srgbClr val="FFFFFF"/>
                </a:solidFill>
                <a:latin typeface="Georgia Pro"/>
                <a:ea typeface="Georgia Pro"/>
                <a:cs typeface="Georgia Pro"/>
                <a:sym typeface="Georgia Pro"/>
              </a:rPr>
              <a:t> (</a:t>
            </a:r>
            <a:r>
              <a:rPr lang="en-US" sz="2429" dirty="0" err="1">
                <a:solidFill>
                  <a:srgbClr val="FFFFFF"/>
                </a:solidFill>
                <a:latin typeface="Georgia Pro"/>
                <a:ea typeface="Georgia Pro"/>
                <a:cs typeface="Georgia Pro"/>
                <a:sym typeface="Georgia Pro"/>
              </a:rPr>
              <a:t>maajoukkue-ikäluokat</a:t>
            </a:r>
            <a:r>
              <a:rPr lang="en-US" sz="2429" dirty="0">
                <a:solidFill>
                  <a:srgbClr val="FFFFFF"/>
                </a:solidFill>
                <a:latin typeface="Georgia Pro"/>
                <a:ea typeface="Georgia Pro"/>
                <a:cs typeface="Georgia Pro"/>
                <a:sym typeface="Georgia Pro"/>
              </a:rPr>
              <a:t> U16, U17, U18, </a:t>
            </a:r>
            <a:r>
              <a:rPr lang="en-US" sz="2429" dirty="0" err="1">
                <a:solidFill>
                  <a:srgbClr val="FFFFFF"/>
                </a:solidFill>
                <a:latin typeface="Georgia Pro"/>
                <a:ea typeface="Georgia Pro"/>
                <a:cs typeface="Georgia Pro"/>
                <a:sym typeface="Georgia Pro"/>
              </a:rPr>
              <a:t>jne</a:t>
            </a:r>
            <a:r>
              <a:rPr lang="en-US" sz="2429" dirty="0">
                <a:solidFill>
                  <a:srgbClr val="FFFFFF"/>
                </a:solidFill>
                <a:latin typeface="Georgia Pro"/>
                <a:ea typeface="Georgia Pro"/>
                <a:cs typeface="Georgia Pro"/>
                <a:sym typeface="Georgia Pro"/>
              </a:rPr>
              <a:t>.)</a:t>
            </a:r>
          </a:p>
        </p:txBody>
      </p:sp>
      <p:grpSp>
        <p:nvGrpSpPr>
          <p:cNvPr id="5" name="Group 5"/>
          <p:cNvGrpSpPr/>
          <p:nvPr/>
        </p:nvGrpSpPr>
        <p:grpSpPr>
          <a:xfrm>
            <a:off x="12358809" y="3333214"/>
            <a:ext cx="6386391" cy="8618491"/>
            <a:chOff x="0" y="0"/>
            <a:chExt cx="9266239" cy="11491322"/>
          </a:xfrm>
        </p:grpSpPr>
        <p:grpSp>
          <p:nvGrpSpPr>
            <p:cNvPr id="6" name="Group 6"/>
            <p:cNvGrpSpPr/>
            <p:nvPr/>
          </p:nvGrpSpPr>
          <p:grpSpPr>
            <a:xfrm rot="-2700000">
              <a:off x="-667641" y="7849772"/>
              <a:ext cx="7429400" cy="1188983"/>
              <a:chOff x="0" y="0"/>
              <a:chExt cx="31900754" cy="6379210"/>
            </a:xfrm>
          </p:grpSpPr>
          <p:sp>
            <p:nvSpPr>
              <p:cNvPr id="7" name="Freeform 7"/>
              <p:cNvSpPr/>
              <p:nvPr/>
            </p:nvSpPr>
            <p:spPr>
              <a:xfrm>
                <a:off x="0" y="0"/>
                <a:ext cx="31900754" cy="5105318"/>
              </a:xfrm>
              <a:custGeom>
                <a:avLst/>
                <a:gdLst/>
                <a:ahLst/>
                <a:cxnLst/>
                <a:rect l="l" t="t" r="r" b="b"/>
                <a:pathLst>
                  <a:path w="31900754" h="5105318">
                    <a:moveTo>
                      <a:pt x="25204906" y="0"/>
                    </a:moveTo>
                    <a:lnTo>
                      <a:pt x="8024961" y="0"/>
                    </a:lnTo>
                    <a:lnTo>
                      <a:pt x="6736517" y="6098"/>
                    </a:lnTo>
                    <a:lnTo>
                      <a:pt x="0" y="5105318"/>
                    </a:lnTo>
                    <a:lnTo>
                      <a:pt x="25254845" y="5105318"/>
                    </a:lnTo>
                    <a:lnTo>
                      <a:pt x="31900754" y="0"/>
                    </a:lnTo>
                    <a:close/>
                  </a:path>
                </a:pathLst>
              </a:custGeom>
              <a:solidFill>
                <a:srgbClr val="FFFFFF"/>
              </a:solidFill>
            </p:spPr>
          </p:sp>
        </p:grpSp>
        <p:grpSp>
          <p:nvGrpSpPr>
            <p:cNvPr id="8" name="Group 8"/>
            <p:cNvGrpSpPr/>
            <p:nvPr/>
          </p:nvGrpSpPr>
          <p:grpSpPr>
            <a:xfrm rot="-2700000">
              <a:off x="3507909" y="6285760"/>
              <a:ext cx="6125442" cy="1232376"/>
              <a:chOff x="0" y="0"/>
              <a:chExt cx="26301750" cy="6379210"/>
            </a:xfrm>
          </p:grpSpPr>
          <p:sp>
            <p:nvSpPr>
              <p:cNvPr id="9" name="Freeform 9"/>
              <p:cNvSpPr/>
              <p:nvPr/>
            </p:nvSpPr>
            <p:spPr>
              <a:xfrm>
                <a:off x="0" y="0"/>
                <a:ext cx="26301750" cy="5291644"/>
              </a:xfrm>
              <a:custGeom>
                <a:avLst/>
                <a:gdLst/>
                <a:ahLst/>
                <a:cxnLst/>
                <a:rect l="l" t="t" r="r" b="b"/>
                <a:pathLst>
                  <a:path w="26301750" h="5291644">
                    <a:moveTo>
                      <a:pt x="19619477" y="0"/>
                    </a:moveTo>
                    <a:lnTo>
                      <a:pt x="7607643" y="0"/>
                    </a:lnTo>
                    <a:lnTo>
                      <a:pt x="6706792" y="6321"/>
                    </a:lnTo>
                    <a:lnTo>
                      <a:pt x="0" y="5291644"/>
                    </a:lnTo>
                    <a:lnTo>
                      <a:pt x="19655841" y="5291644"/>
                    </a:lnTo>
                    <a:lnTo>
                      <a:pt x="26301750" y="0"/>
                    </a:lnTo>
                    <a:close/>
                  </a:path>
                </a:pathLst>
              </a:custGeom>
              <a:solidFill>
                <a:srgbClr val="FFFFFF"/>
              </a:solidFill>
            </p:spPr>
          </p:sp>
        </p:grpSp>
        <p:grpSp>
          <p:nvGrpSpPr>
            <p:cNvPr id="10" name="Group 10"/>
            <p:cNvGrpSpPr/>
            <p:nvPr/>
          </p:nvGrpSpPr>
          <p:grpSpPr>
            <a:xfrm rot="-2700000">
              <a:off x="3602136" y="1985193"/>
              <a:ext cx="6125442" cy="1232376"/>
              <a:chOff x="0" y="0"/>
              <a:chExt cx="26301750" cy="6379210"/>
            </a:xfrm>
          </p:grpSpPr>
          <p:sp>
            <p:nvSpPr>
              <p:cNvPr id="11" name="Freeform 11"/>
              <p:cNvSpPr/>
              <p:nvPr/>
            </p:nvSpPr>
            <p:spPr>
              <a:xfrm>
                <a:off x="0" y="0"/>
                <a:ext cx="26301750" cy="5291644"/>
              </a:xfrm>
              <a:custGeom>
                <a:avLst/>
                <a:gdLst/>
                <a:ahLst/>
                <a:cxnLst/>
                <a:rect l="l" t="t" r="r" b="b"/>
                <a:pathLst>
                  <a:path w="26301750" h="5291644">
                    <a:moveTo>
                      <a:pt x="19619477" y="0"/>
                    </a:moveTo>
                    <a:lnTo>
                      <a:pt x="7607643" y="0"/>
                    </a:lnTo>
                    <a:lnTo>
                      <a:pt x="6706792" y="6321"/>
                    </a:lnTo>
                    <a:lnTo>
                      <a:pt x="0" y="5291644"/>
                    </a:lnTo>
                    <a:lnTo>
                      <a:pt x="19655841" y="5291644"/>
                    </a:lnTo>
                    <a:lnTo>
                      <a:pt x="26301750" y="0"/>
                    </a:lnTo>
                    <a:close/>
                  </a:path>
                </a:pathLst>
              </a:custGeom>
              <a:solidFill>
                <a:srgbClr val="FFFFFF"/>
              </a:solidFill>
            </p:spPr>
          </p:sp>
        </p:gr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F162A"/>
        </a:solidFill>
        <a:effectLst/>
      </p:bgPr>
    </p:bg>
    <p:spTree>
      <p:nvGrpSpPr>
        <p:cNvPr id="1" name=""/>
        <p:cNvGrpSpPr/>
        <p:nvPr/>
      </p:nvGrpSpPr>
      <p:grpSpPr>
        <a:xfrm>
          <a:off x="0" y="0"/>
          <a:ext cx="0" cy="0"/>
          <a:chOff x="0" y="0"/>
          <a:chExt cx="0" cy="0"/>
        </a:xfrm>
      </p:grpSpPr>
      <p:sp>
        <p:nvSpPr>
          <p:cNvPr id="2" name="TextBox 2"/>
          <p:cNvSpPr txBox="1"/>
          <p:nvPr/>
        </p:nvSpPr>
        <p:spPr>
          <a:xfrm>
            <a:off x="8334195" y="3967480"/>
            <a:ext cx="8449110" cy="2228215"/>
          </a:xfrm>
          <a:prstGeom prst="rect">
            <a:avLst/>
          </a:prstGeom>
        </p:spPr>
        <p:txBody>
          <a:bodyPr lIns="0" tIns="0" rIns="0" bIns="0" rtlCol="0" anchor="t">
            <a:spAutoFit/>
          </a:bodyPr>
          <a:lstStyle/>
          <a:p>
            <a:pPr marL="0" lvl="0" indent="0" algn="ctr">
              <a:lnSpc>
                <a:spcPts val="8959"/>
              </a:lnSpc>
              <a:spcBef>
                <a:spcPct val="0"/>
              </a:spcBef>
            </a:pPr>
            <a:r>
              <a:rPr lang="en-US" sz="6399" b="1">
                <a:solidFill>
                  <a:srgbClr val="FFFFFF"/>
                </a:solidFill>
                <a:latin typeface="Georgia Pro Bold"/>
                <a:ea typeface="Georgia Pro Bold"/>
                <a:cs typeface="Georgia Pro Bold"/>
                <a:sym typeface="Georgia Pro Bold"/>
              </a:rPr>
              <a:t>U9 (F-ikäiset) muutokset</a:t>
            </a:r>
          </a:p>
        </p:txBody>
      </p:sp>
      <p:grpSp>
        <p:nvGrpSpPr>
          <p:cNvPr id="3" name="Group 3"/>
          <p:cNvGrpSpPr/>
          <p:nvPr/>
        </p:nvGrpSpPr>
        <p:grpSpPr>
          <a:xfrm>
            <a:off x="0" y="0"/>
            <a:ext cx="6858000" cy="10287000"/>
            <a:chOff x="0" y="0"/>
            <a:chExt cx="812800" cy="1219200"/>
          </a:xfrm>
        </p:grpSpPr>
        <p:sp>
          <p:nvSpPr>
            <p:cNvPr id="4" name="Freeform 4" descr="Kuva, joka sisältää kohteen nuoli  Kuvaus luotu automaattisesti"/>
            <p:cNvSpPr/>
            <p:nvPr/>
          </p:nvSpPr>
          <p:spPr>
            <a:xfrm>
              <a:off x="0" y="0"/>
              <a:ext cx="812800" cy="1219200"/>
            </a:xfrm>
            <a:custGeom>
              <a:avLst/>
              <a:gdLst/>
              <a:ahLst/>
              <a:cxnLst/>
              <a:rect l="l" t="t" r="r" b="b"/>
              <a:pathLst>
                <a:path w="812800" h="1219200">
                  <a:moveTo>
                    <a:pt x="0" y="0"/>
                  </a:moveTo>
                  <a:lnTo>
                    <a:pt x="812800" y="0"/>
                  </a:lnTo>
                  <a:lnTo>
                    <a:pt x="812800" y="1219200"/>
                  </a:lnTo>
                  <a:lnTo>
                    <a:pt x="0" y="1219200"/>
                  </a:lnTo>
                  <a:close/>
                </a:path>
              </a:pathLst>
            </a:custGeom>
            <a:blipFill>
              <a:blip r:embed="rId2"/>
              <a:stretch>
                <a:fillRect l="-3021" r="-3021"/>
              </a:stretch>
            </a:blipFill>
          </p:spPr>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6922819" y="714168"/>
            <a:ext cx="11555667" cy="9438481"/>
          </a:xfrm>
          <a:prstGeom prst="rect">
            <a:avLst/>
          </a:prstGeom>
        </p:spPr>
        <p:txBody>
          <a:bodyPr lIns="0" tIns="0" rIns="0" bIns="0" rtlCol="0" anchor="t">
            <a:spAutoFit/>
          </a:bodyPr>
          <a:lstStyle/>
          <a:p>
            <a:pPr marL="569443" lvl="1" indent="-284722" algn="l">
              <a:lnSpc>
                <a:spcPts val="3165"/>
              </a:lnSpc>
              <a:buFont typeface="Arial"/>
              <a:buChar char="•"/>
            </a:pPr>
            <a:r>
              <a:rPr lang="en-US" sz="2800" b="1" dirty="0" err="1">
                <a:solidFill>
                  <a:srgbClr val="FFFFFF"/>
                </a:solidFill>
                <a:latin typeface="Georgia Pro Bold"/>
                <a:ea typeface="Georgia Pro Bold"/>
                <a:cs typeface="Georgia Pro Bold"/>
                <a:sym typeface="Georgia Pro Bold"/>
              </a:rPr>
              <a:t>Kentän</a:t>
            </a:r>
            <a:r>
              <a:rPr lang="en-US" sz="2800" b="1" dirty="0">
                <a:solidFill>
                  <a:srgbClr val="FFFFFF"/>
                </a:solidFill>
                <a:latin typeface="Georgia Pro Bold"/>
                <a:ea typeface="Georgia Pro Bold"/>
                <a:cs typeface="Georgia Pro Bold"/>
                <a:sym typeface="Georgia Pro Bold"/>
              </a:rPr>
              <a:t> </a:t>
            </a:r>
            <a:r>
              <a:rPr lang="en-US" sz="2800" b="1" dirty="0" err="1">
                <a:solidFill>
                  <a:srgbClr val="FFFFFF"/>
                </a:solidFill>
                <a:latin typeface="Georgia Pro Bold"/>
                <a:ea typeface="Georgia Pro Bold"/>
                <a:cs typeface="Georgia Pro Bold"/>
                <a:sym typeface="Georgia Pro Bold"/>
              </a:rPr>
              <a:t>koon</a:t>
            </a:r>
            <a:r>
              <a:rPr lang="en-US" sz="2800" b="1" dirty="0">
                <a:solidFill>
                  <a:srgbClr val="FFFFFF"/>
                </a:solidFill>
                <a:latin typeface="Georgia Pro Bold"/>
                <a:ea typeface="Georgia Pro Bold"/>
                <a:cs typeface="Georgia Pro Bold"/>
                <a:sym typeface="Georgia Pro Bold"/>
              </a:rPr>
              <a:t> </a:t>
            </a:r>
            <a:r>
              <a:rPr lang="en-US" sz="2800" b="1" u="sng" dirty="0" err="1">
                <a:solidFill>
                  <a:srgbClr val="FFFFFF"/>
                </a:solidFill>
                <a:latin typeface="Georgia Pro Bold"/>
                <a:ea typeface="Georgia Pro Bold"/>
                <a:cs typeface="Georgia Pro Bold"/>
                <a:sym typeface="Georgia Pro Bold"/>
              </a:rPr>
              <a:t>suositus</a:t>
            </a:r>
            <a:r>
              <a:rPr lang="en-US" sz="2800" b="1" dirty="0">
                <a:solidFill>
                  <a:srgbClr val="FFFFFF"/>
                </a:solidFill>
                <a:latin typeface="Georgia Pro Bold"/>
                <a:ea typeface="Georgia Pro Bold"/>
                <a:cs typeface="Georgia Pro Bold"/>
                <a:sym typeface="Georgia Pro Bold"/>
              </a:rPr>
              <a:t> 4,5m x 4,5m</a:t>
            </a:r>
          </a:p>
          <a:p>
            <a:pPr marL="1138887" lvl="2" indent="-379629" algn="l">
              <a:lnSpc>
                <a:spcPts val="3165"/>
              </a:lnSpc>
              <a:spcBef>
                <a:spcPct val="0"/>
              </a:spcBef>
              <a:buFont typeface="Arial"/>
              <a:buChar char="⚬"/>
            </a:pPr>
            <a:r>
              <a:rPr lang="en-US" sz="2400" u="none" strike="noStrike" dirty="0" err="1">
                <a:solidFill>
                  <a:srgbClr val="FFFFFF"/>
                </a:solidFill>
                <a:latin typeface="Georgia Pro"/>
                <a:ea typeface="Georgia Pro"/>
                <a:cs typeface="Georgia Pro"/>
                <a:sym typeface="Georgia Pro"/>
              </a:rPr>
              <a:t>Leveämpi</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pelialue</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lisää</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tutkitusti</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liikettä</a:t>
            </a:r>
            <a:endParaRPr lang="en-US" sz="2400" u="none" strike="noStrike" dirty="0">
              <a:solidFill>
                <a:srgbClr val="FFFFFF"/>
              </a:solidFill>
              <a:latin typeface="Georgia Pro"/>
              <a:ea typeface="Georgia Pro"/>
              <a:cs typeface="Georgia Pro"/>
              <a:sym typeface="Georgia Pro"/>
            </a:endParaRPr>
          </a:p>
          <a:p>
            <a:pPr marL="1138887" lvl="2" indent="-379629" algn="l">
              <a:lnSpc>
                <a:spcPts val="3165"/>
              </a:lnSpc>
              <a:spcBef>
                <a:spcPct val="0"/>
              </a:spcBef>
              <a:buFont typeface="Arial"/>
              <a:buChar char="⚬"/>
            </a:pPr>
            <a:r>
              <a:rPr lang="en-US" sz="2400" u="none" strike="noStrike" dirty="0">
                <a:solidFill>
                  <a:srgbClr val="FFFFFF"/>
                </a:solidFill>
                <a:latin typeface="Georgia Pro"/>
                <a:ea typeface="Georgia Pro"/>
                <a:cs typeface="Georgia Pro"/>
                <a:sym typeface="Georgia Pro"/>
              </a:rPr>
              <a:t>Lasten </a:t>
            </a:r>
            <a:r>
              <a:rPr lang="en-US" sz="2400" u="none" strike="noStrike" dirty="0" err="1">
                <a:solidFill>
                  <a:srgbClr val="FFFFFF"/>
                </a:solidFill>
                <a:latin typeface="Georgia Pro"/>
                <a:ea typeface="Georgia Pro"/>
                <a:cs typeface="Georgia Pro"/>
                <a:sym typeface="Georgia Pro"/>
              </a:rPr>
              <a:t>syvyyden</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hahmottumisen</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kehitys</a:t>
            </a:r>
            <a:endParaRPr lang="en-US" sz="2400" u="none" strike="noStrike" dirty="0">
              <a:solidFill>
                <a:srgbClr val="FFFFFF"/>
              </a:solidFill>
              <a:latin typeface="Georgia Pro"/>
              <a:ea typeface="Georgia Pro"/>
              <a:cs typeface="Georgia Pro"/>
              <a:sym typeface="Georgia Pro"/>
            </a:endParaRPr>
          </a:p>
          <a:p>
            <a:pPr marL="1138887" lvl="2" indent="-379629" algn="l">
              <a:lnSpc>
                <a:spcPts val="3165"/>
              </a:lnSpc>
              <a:spcBef>
                <a:spcPct val="0"/>
              </a:spcBef>
              <a:buFont typeface="Arial"/>
              <a:buChar char="⚬"/>
            </a:pPr>
            <a:r>
              <a:rPr lang="en-US" sz="2400" u="none" strike="noStrike" dirty="0" err="1">
                <a:solidFill>
                  <a:srgbClr val="FFFFFF"/>
                </a:solidFill>
                <a:latin typeface="Georgia Pro"/>
                <a:ea typeface="Georgia Pro"/>
                <a:cs typeface="Georgia Pro"/>
                <a:sym typeface="Georgia Pro"/>
              </a:rPr>
              <a:t>Pidempiä</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palloralleja</a:t>
            </a:r>
            <a:endParaRPr lang="en-US" sz="2400" u="none" strike="noStrike" dirty="0">
              <a:solidFill>
                <a:srgbClr val="FFFFFF"/>
              </a:solidFill>
              <a:latin typeface="Georgia Pro"/>
              <a:ea typeface="Georgia Pro"/>
              <a:cs typeface="Georgia Pro"/>
              <a:sym typeface="Georgia Pro"/>
            </a:endParaRPr>
          </a:p>
          <a:p>
            <a:pPr marL="1138887" lvl="2" indent="-379629" algn="l">
              <a:lnSpc>
                <a:spcPts val="3165"/>
              </a:lnSpc>
              <a:spcBef>
                <a:spcPct val="0"/>
              </a:spcBef>
              <a:buFont typeface="Arial"/>
              <a:buChar char="⚬"/>
            </a:pPr>
            <a:r>
              <a:rPr lang="en-US" sz="2400" u="none" strike="noStrike" dirty="0" err="1">
                <a:solidFill>
                  <a:srgbClr val="FFFFFF"/>
                </a:solidFill>
                <a:latin typeface="Georgia Pro"/>
                <a:ea typeface="Georgia Pro"/>
                <a:cs typeface="Georgia Pro"/>
                <a:sym typeface="Georgia Pro"/>
              </a:rPr>
              <a:t>Useampia</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kenttiä</a:t>
            </a:r>
            <a:r>
              <a:rPr lang="en-US" sz="2400" u="none" strike="noStrike" dirty="0">
                <a:solidFill>
                  <a:srgbClr val="FFFFFF"/>
                </a:solidFill>
                <a:latin typeface="Georgia Pro"/>
                <a:ea typeface="Georgia Pro"/>
                <a:cs typeface="Georgia Pro"/>
                <a:sym typeface="Georgia Pro"/>
              </a:rPr>
              <a:t> – </a:t>
            </a:r>
            <a:r>
              <a:rPr lang="en-US" sz="2400" u="none" strike="noStrike" dirty="0" err="1">
                <a:solidFill>
                  <a:srgbClr val="FFFFFF"/>
                </a:solidFill>
                <a:latin typeface="Georgia Pro"/>
                <a:ea typeface="Georgia Pro"/>
                <a:cs typeface="Georgia Pro"/>
                <a:sym typeface="Georgia Pro"/>
              </a:rPr>
              <a:t>enemmän</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pelejä</a:t>
            </a:r>
            <a:endParaRPr lang="en-US" sz="2400" u="none" strike="noStrike" dirty="0">
              <a:solidFill>
                <a:srgbClr val="FFFFFF"/>
              </a:solidFill>
              <a:latin typeface="Georgia Pro"/>
              <a:ea typeface="Georgia Pro"/>
              <a:cs typeface="Georgia Pro"/>
              <a:sym typeface="Georgia Pro"/>
            </a:endParaRPr>
          </a:p>
          <a:p>
            <a:pPr marL="1138887" lvl="2" indent="-379629" algn="l">
              <a:lnSpc>
                <a:spcPts val="3165"/>
              </a:lnSpc>
              <a:spcBef>
                <a:spcPct val="0"/>
              </a:spcBef>
              <a:buFont typeface="Arial"/>
              <a:buChar char="⚬"/>
            </a:pPr>
            <a:r>
              <a:rPr lang="en-US" sz="2400" u="none" strike="noStrike" dirty="0" err="1">
                <a:solidFill>
                  <a:srgbClr val="FFFFFF"/>
                </a:solidFill>
                <a:latin typeface="Georgia Pro"/>
                <a:ea typeface="Georgia Pro"/>
                <a:cs typeface="Georgia Pro"/>
                <a:sym typeface="Georgia Pro"/>
              </a:rPr>
              <a:t>Alueet</a:t>
            </a:r>
            <a:r>
              <a:rPr lang="en-US" sz="2400" u="none" strike="noStrike" dirty="0">
                <a:solidFill>
                  <a:srgbClr val="FFFFFF"/>
                </a:solidFill>
                <a:latin typeface="Georgia Pro"/>
                <a:ea typeface="Georgia Pro"/>
                <a:cs typeface="Georgia Pro"/>
                <a:sym typeface="Georgia Pro"/>
              </a:rPr>
              <a:t> ja </a:t>
            </a:r>
            <a:r>
              <a:rPr lang="en-US" sz="2400" u="none" strike="noStrike" dirty="0" err="1">
                <a:solidFill>
                  <a:srgbClr val="FFFFFF"/>
                </a:solidFill>
                <a:latin typeface="Georgia Pro"/>
                <a:ea typeface="Georgia Pro"/>
                <a:cs typeface="Georgia Pro"/>
                <a:sym typeface="Georgia Pro"/>
              </a:rPr>
              <a:t>joukkueet</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toimivat</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turnauskohtaisesti</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tämän</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kanssa</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mahdollisuuksien</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mukaan</a:t>
            </a:r>
            <a:endParaRPr lang="en-US" sz="2400" u="none" strike="noStrike" dirty="0">
              <a:solidFill>
                <a:srgbClr val="FFFFFF"/>
              </a:solidFill>
              <a:latin typeface="Georgia Pro"/>
              <a:ea typeface="Georgia Pro"/>
              <a:cs typeface="Georgia Pro"/>
              <a:sym typeface="Georgia Pro"/>
            </a:endParaRPr>
          </a:p>
          <a:p>
            <a:pPr marL="569443" lvl="1" indent="-284722" algn="l">
              <a:lnSpc>
                <a:spcPts val="3165"/>
              </a:lnSpc>
              <a:spcBef>
                <a:spcPct val="0"/>
              </a:spcBef>
              <a:buFont typeface="Arial"/>
              <a:buChar char="•"/>
            </a:pPr>
            <a:r>
              <a:rPr lang="en-US" sz="2800" b="1" u="none" strike="noStrike" dirty="0" err="1">
                <a:solidFill>
                  <a:srgbClr val="FFFFFF"/>
                </a:solidFill>
                <a:latin typeface="Georgia Pro Bold"/>
                <a:ea typeface="Georgia Pro Bold"/>
                <a:cs typeface="Georgia Pro Bold"/>
                <a:sym typeface="Georgia Pro Bold"/>
              </a:rPr>
              <a:t>Molemmat</a:t>
            </a:r>
            <a:r>
              <a:rPr lang="en-US" sz="2800" b="1" u="none" strike="noStrike" dirty="0">
                <a:solidFill>
                  <a:srgbClr val="FFFFFF"/>
                </a:solidFill>
                <a:latin typeface="Georgia Pro Bold"/>
                <a:ea typeface="Georgia Pro Bold"/>
                <a:cs typeface="Georgia Pro Bold"/>
                <a:sym typeface="Georgia Pro Bold"/>
              </a:rPr>
              <a:t> </a:t>
            </a:r>
            <a:r>
              <a:rPr lang="en-US" sz="2800" b="1" u="none" strike="noStrike" dirty="0" err="1">
                <a:solidFill>
                  <a:srgbClr val="FFFFFF"/>
                </a:solidFill>
                <a:latin typeface="Georgia Pro Bold"/>
                <a:ea typeface="Georgia Pro Bold"/>
                <a:cs typeface="Georgia Pro Bold"/>
                <a:sym typeface="Georgia Pro Bold"/>
              </a:rPr>
              <a:t>sarjat</a:t>
            </a:r>
            <a:r>
              <a:rPr lang="en-US" sz="2800" b="1" u="none" strike="noStrike" dirty="0">
                <a:solidFill>
                  <a:srgbClr val="FFFFFF"/>
                </a:solidFill>
                <a:latin typeface="Georgia Pro Bold"/>
                <a:ea typeface="Georgia Pro Bold"/>
                <a:cs typeface="Georgia Pro Bold"/>
                <a:sym typeface="Georgia Pro Bold"/>
              </a:rPr>
              <a:t> 2v2</a:t>
            </a:r>
          </a:p>
          <a:p>
            <a:pPr marL="1138887" lvl="2" indent="-379629" algn="l">
              <a:lnSpc>
                <a:spcPts val="3165"/>
              </a:lnSpc>
              <a:spcBef>
                <a:spcPct val="0"/>
              </a:spcBef>
              <a:buFont typeface="Arial"/>
              <a:buChar char="⚬"/>
            </a:pPr>
            <a:r>
              <a:rPr lang="en-US" sz="2400" u="none" strike="noStrike" dirty="0" err="1">
                <a:solidFill>
                  <a:srgbClr val="FFFFFF"/>
                </a:solidFill>
                <a:latin typeface="Georgia Pro"/>
                <a:ea typeface="Georgia Pro"/>
                <a:cs typeface="Georgia Pro"/>
                <a:sym typeface="Georgia Pro"/>
              </a:rPr>
              <a:t>Enemmän</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kosketuksia</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enemmän</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liikettä</a:t>
            </a:r>
            <a:endParaRPr lang="en-US" sz="2400" u="none" strike="noStrike" dirty="0">
              <a:solidFill>
                <a:srgbClr val="FFFFFF"/>
              </a:solidFill>
              <a:latin typeface="Georgia Pro"/>
              <a:ea typeface="Georgia Pro"/>
              <a:cs typeface="Georgia Pro"/>
              <a:sym typeface="Georgia Pro"/>
            </a:endParaRPr>
          </a:p>
          <a:p>
            <a:pPr marL="1138887" lvl="2" indent="-379629" algn="l">
              <a:lnSpc>
                <a:spcPts val="3165"/>
              </a:lnSpc>
              <a:spcBef>
                <a:spcPct val="0"/>
              </a:spcBef>
              <a:buFont typeface="Arial"/>
              <a:buChar char="⚬"/>
            </a:pPr>
            <a:r>
              <a:rPr lang="en-US" sz="2400" u="none" strike="noStrike" dirty="0" err="1">
                <a:solidFill>
                  <a:srgbClr val="FFFFFF"/>
                </a:solidFill>
                <a:latin typeface="Georgia Pro"/>
                <a:ea typeface="Georgia Pro"/>
                <a:cs typeface="Georgia Pro"/>
                <a:sym typeface="Georgia Pro"/>
              </a:rPr>
              <a:t>Enemmän</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joukkueita</a:t>
            </a:r>
            <a:endParaRPr lang="en-US" sz="2400" u="none" strike="noStrike" dirty="0">
              <a:solidFill>
                <a:srgbClr val="FFFFFF"/>
              </a:solidFill>
              <a:latin typeface="Georgia Pro"/>
              <a:ea typeface="Georgia Pro"/>
              <a:cs typeface="Georgia Pro"/>
              <a:sym typeface="Georgia Pro"/>
            </a:endParaRPr>
          </a:p>
          <a:p>
            <a:pPr marL="569443" lvl="1" indent="-284722" algn="l">
              <a:lnSpc>
                <a:spcPts val="3165"/>
              </a:lnSpc>
              <a:spcBef>
                <a:spcPct val="0"/>
              </a:spcBef>
              <a:buFont typeface="Arial"/>
              <a:buChar char="•"/>
            </a:pPr>
            <a:r>
              <a:rPr lang="en-US" sz="2800" b="1" u="none" strike="noStrike" dirty="0" err="1">
                <a:solidFill>
                  <a:srgbClr val="FFFFFF"/>
                </a:solidFill>
                <a:latin typeface="Georgia Pro Bold"/>
                <a:ea typeface="Georgia Pro Bold"/>
                <a:cs typeface="Georgia Pro Bold"/>
                <a:sym typeface="Georgia Pro Bold"/>
              </a:rPr>
              <a:t>Liike</a:t>
            </a:r>
            <a:r>
              <a:rPr lang="en-US" sz="2800" b="1" u="none" strike="noStrike" dirty="0">
                <a:solidFill>
                  <a:srgbClr val="FFFFFF"/>
                </a:solidFill>
                <a:latin typeface="Georgia Pro Bold"/>
                <a:ea typeface="Georgia Pro Bold"/>
                <a:cs typeface="Georgia Pro Bold"/>
                <a:sym typeface="Georgia Pro Bold"/>
              </a:rPr>
              <a:t> </a:t>
            </a:r>
            <a:r>
              <a:rPr lang="en-US" sz="2800" b="1" u="none" strike="noStrike" dirty="0" err="1">
                <a:solidFill>
                  <a:srgbClr val="FFFFFF"/>
                </a:solidFill>
                <a:latin typeface="Georgia Pro Bold"/>
                <a:ea typeface="Georgia Pro Bold"/>
                <a:cs typeface="Georgia Pro Bold"/>
                <a:sym typeface="Georgia Pro Bold"/>
              </a:rPr>
              <a:t>pallon</a:t>
            </a:r>
            <a:r>
              <a:rPr lang="en-US" sz="2800" b="1" u="none" strike="noStrike" dirty="0">
                <a:solidFill>
                  <a:srgbClr val="FFFFFF"/>
                </a:solidFill>
                <a:latin typeface="Georgia Pro Bold"/>
                <a:ea typeface="Georgia Pro Bold"/>
                <a:cs typeface="Georgia Pro Bold"/>
                <a:sym typeface="Georgia Pro Bold"/>
              </a:rPr>
              <a:t> </a:t>
            </a:r>
            <a:r>
              <a:rPr lang="en-US" sz="2800" b="1" u="none" strike="noStrike" dirty="0" err="1">
                <a:solidFill>
                  <a:srgbClr val="FFFFFF"/>
                </a:solidFill>
                <a:latin typeface="Georgia Pro Bold"/>
                <a:ea typeface="Georgia Pro Bold"/>
                <a:cs typeface="Georgia Pro Bold"/>
                <a:sym typeface="Georgia Pro Bold"/>
              </a:rPr>
              <a:t>kanssa</a:t>
            </a:r>
            <a:r>
              <a:rPr lang="en-US" sz="2800" b="1" u="none" strike="noStrike" dirty="0">
                <a:solidFill>
                  <a:srgbClr val="FFFFFF"/>
                </a:solidFill>
                <a:latin typeface="Georgia Pro Bold"/>
                <a:ea typeface="Georgia Pro Bold"/>
                <a:cs typeface="Georgia Pro Bold"/>
                <a:sym typeface="Georgia Pro Bold"/>
              </a:rPr>
              <a:t> </a:t>
            </a:r>
            <a:r>
              <a:rPr lang="en-US" sz="2800" b="1" u="none" strike="noStrike" dirty="0" err="1">
                <a:solidFill>
                  <a:srgbClr val="FFFFFF"/>
                </a:solidFill>
                <a:latin typeface="Georgia Pro Bold"/>
                <a:ea typeface="Georgia Pro Bold"/>
                <a:cs typeface="Georgia Pro Bold"/>
                <a:sym typeface="Georgia Pro Bold"/>
              </a:rPr>
              <a:t>sallittu</a:t>
            </a:r>
            <a:endParaRPr lang="en-US" sz="2800" b="1" u="none" strike="noStrike" dirty="0">
              <a:solidFill>
                <a:srgbClr val="FFFFFF"/>
              </a:solidFill>
              <a:latin typeface="Georgia Pro Bold"/>
              <a:ea typeface="Georgia Pro Bold"/>
              <a:cs typeface="Georgia Pro Bold"/>
              <a:sym typeface="Georgia Pro Bold"/>
            </a:endParaRPr>
          </a:p>
          <a:p>
            <a:pPr marL="1138887" lvl="2" indent="-379629" algn="l">
              <a:lnSpc>
                <a:spcPts val="3165"/>
              </a:lnSpc>
              <a:spcBef>
                <a:spcPct val="0"/>
              </a:spcBef>
              <a:buFont typeface="Arial"/>
              <a:buChar char="⚬"/>
            </a:pPr>
            <a:r>
              <a:rPr lang="en-US" sz="2400" u="none" strike="noStrike" dirty="0" err="1">
                <a:solidFill>
                  <a:srgbClr val="FFFFFF"/>
                </a:solidFill>
                <a:latin typeface="Georgia Pro"/>
                <a:ea typeface="Georgia Pro"/>
                <a:cs typeface="Georgia Pro"/>
                <a:sym typeface="Georgia Pro"/>
              </a:rPr>
              <a:t>Enemmän</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liikettä</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pelaamiseen</a:t>
            </a:r>
            <a:endParaRPr lang="en-US" sz="2400" u="none" strike="noStrike" dirty="0">
              <a:solidFill>
                <a:srgbClr val="FFFFFF"/>
              </a:solidFill>
              <a:latin typeface="Georgia Pro"/>
              <a:ea typeface="Georgia Pro"/>
              <a:cs typeface="Georgia Pro"/>
              <a:sym typeface="Georgia Pro"/>
            </a:endParaRPr>
          </a:p>
          <a:p>
            <a:pPr marL="1138887" lvl="2" indent="-379629" algn="l">
              <a:lnSpc>
                <a:spcPts val="3165"/>
              </a:lnSpc>
              <a:spcBef>
                <a:spcPct val="0"/>
              </a:spcBef>
              <a:buFont typeface="Arial"/>
              <a:buChar char="⚬"/>
            </a:pPr>
            <a:r>
              <a:rPr lang="en-US" sz="2400" u="none" strike="noStrike" dirty="0" err="1">
                <a:solidFill>
                  <a:srgbClr val="FFFFFF"/>
                </a:solidFill>
                <a:latin typeface="Georgia Pro"/>
                <a:ea typeface="Georgia Pro"/>
                <a:cs typeface="Georgia Pro"/>
                <a:sym typeface="Georgia Pro"/>
              </a:rPr>
              <a:t>Helpotetaan</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passin</a:t>
            </a:r>
            <a:r>
              <a:rPr lang="en-US" sz="2400" u="none" strike="noStrike" dirty="0">
                <a:solidFill>
                  <a:srgbClr val="FFFFFF"/>
                </a:solidFill>
                <a:latin typeface="Georgia Pro"/>
                <a:ea typeface="Georgia Pro"/>
                <a:cs typeface="Georgia Pro"/>
                <a:sym typeface="Georgia Pro"/>
              </a:rPr>
              <a:t> ja </a:t>
            </a:r>
            <a:r>
              <a:rPr lang="en-US" sz="2400" u="none" strike="noStrike" dirty="0" err="1">
                <a:solidFill>
                  <a:srgbClr val="FFFFFF"/>
                </a:solidFill>
                <a:latin typeface="Georgia Pro"/>
                <a:ea typeface="Georgia Pro"/>
                <a:cs typeface="Georgia Pro"/>
                <a:sym typeface="Georgia Pro"/>
              </a:rPr>
              <a:t>etenkin</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hyökkäämisen</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aikaansaamista</a:t>
            </a:r>
            <a:endParaRPr lang="en-US" sz="2400" u="none" strike="noStrike" dirty="0">
              <a:solidFill>
                <a:srgbClr val="FFFFFF"/>
              </a:solidFill>
              <a:latin typeface="Georgia Pro"/>
              <a:ea typeface="Georgia Pro"/>
              <a:cs typeface="Georgia Pro"/>
              <a:sym typeface="Georgia Pro"/>
            </a:endParaRPr>
          </a:p>
          <a:p>
            <a:pPr marL="1138887" lvl="2" indent="-379629" algn="l">
              <a:lnSpc>
                <a:spcPts val="3165"/>
              </a:lnSpc>
              <a:spcBef>
                <a:spcPct val="0"/>
              </a:spcBef>
              <a:buFont typeface="Arial"/>
              <a:buChar char="⚬"/>
            </a:pPr>
            <a:r>
              <a:rPr lang="en-US" sz="2400" u="none" strike="noStrike" dirty="0" err="1">
                <a:solidFill>
                  <a:srgbClr val="FFFFFF"/>
                </a:solidFill>
                <a:latin typeface="Georgia Pro"/>
                <a:ea typeface="Georgia Pro"/>
                <a:cs typeface="Georgia Pro"/>
                <a:sym typeface="Georgia Pro"/>
              </a:rPr>
              <a:t>Hyökkääminen</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tutkitusti</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lajimme</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hienoin</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asia</a:t>
            </a:r>
            <a:r>
              <a:rPr lang="en-US" sz="2400" u="none" strike="noStrike" dirty="0">
                <a:solidFill>
                  <a:srgbClr val="FFFFFF"/>
                </a:solidFill>
                <a:latin typeface="Georgia Pro"/>
                <a:ea typeface="Georgia Pro"/>
                <a:cs typeface="Georgia Pro"/>
                <a:sym typeface="Georgia Pro"/>
              </a:rPr>
              <a:t> ja </a:t>
            </a:r>
            <a:r>
              <a:rPr lang="en-US" sz="2400" u="none" strike="noStrike" dirty="0" err="1">
                <a:solidFill>
                  <a:srgbClr val="FFFFFF"/>
                </a:solidFill>
                <a:latin typeface="Georgia Pro"/>
                <a:ea typeface="Georgia Pro"/>
                <a:cs typeface="Georgia Pro"/>
                <a:sym typeface="Georgia Pro"/>
              </a:rPr>
              <a:t>merkittävä</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tekijä</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lajin</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varhaiseen</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kiinnittymiseen</a:t>
            </a:r>
            <a:r>
              <a:rPr lang="en-US" sz="2400" u="none" strike="noStrike" dirty="0">
                <a:solidFill>
                  <a:srgbClr val="FFFFFF"/>
                </a:solidFill>
                <a:latin typeface="Georgia Pro"/>
                <a:ea typeface="Georgia Pro"/>
                <a:cs typeface="Georgia Pro"/>
                <a:sym typeface="Georgia Pro"/>
              </a:rPr>
              <a:t>/</a:t>
            </a:r>
            <a:r>
              <a:rPr lang="en-US" sz="2400" u="none" strike="noStrike" dirty="0" err="1">
                <a:solidFill>
                  <a:srgbClr val="FFFFFF"/>
                </a:solidFill>
                <a:latin typeface="Georgia Pro"/>
                <a:ea typeface="Georgia Pro"/>
                <a:cs typeface="Georgia Pro"/>
                <a:sym typeface="Georgia Pro"/>
              </a:rPr>
              <a:t>innostumiseen</a:t>
            </a:r>
            <a:endParaRPr lang="en-US" sz="2400" u="none" strike="noStrike" dirty="0">
              <a:solidFill>
                <a:srgbClr val="FFFFFF"/>
              </a:solidFill>
              <a:latin typeface="Georgia Pro"/>
              <a:ea typeface="Georgia Pro"/>
              <a:cs typeface="Georgia Pro"/>
              <a:sym typeface="Georgia Pro"/>
            </a:endParaRPr>
          </a:p>
          <a:p>
            <a:pPr marL="569443" lvl="1" indent="-284722" algn="l">
              <a:lnSpc>
                <a:spcPts val="3165"/>
              </a:lnSpc>
              <a:spcBef>
                <a:spcPct val="0"/>
              </a:spcBef>
              <a:buFont typeface="Arial"/>
              <a:buChar char="•"/>
            </a:pPr>
            <a:r>
              <a:rPr lang="en-US" sz="2800" b="1" u="none" strike="noStrike" dirty="0" err="1">
                <a:solidFill>
                  <a:srgbClr val="FFFFFF"/>
                </a:solidFill>
                <a:latin typeface="Georgia Pro Bold"/>
                <a:ea typeface="Georgia Pro Bold"/>
                <a:cs typeface="Georgia Pro Bold"/>
                <a:sym typeface="Georgia Pro Bold"/>
              </a:rPr>
              <a:t>Verkon</a:t>
            </a:r>
            <a:r>
              <a:rPr lang="en-US" sz="2800" b="1" u="none" strike="noStrike" dirty="0">
                <a:solidFill>
                  <a:srgbClr val="FFFFFF"/>
                </a:solidFill>
                <a:latin typeface="Georgia Pro Bold"/>
                <a:ea typeface="Georgia Pro Bold"/>
                <a:cs typeface="Georgia Pro Bold"/>
                <a:sym typeface="Georgia Pro Bold"/>
              </a:rPr>
              <a:t> </a:t>
            </a:r>
            <a:r>
              <a:rPr lang="en-US" sz="2800" b="1" u="none" strike="noStrike" dirty="0" err="1">
                <a:solidFill>
                  <a:srgbClr val="FFFFFF"/>
                </a:solidFill>
                <a:latin typeface="Georgia Pro Bold"/>
                <a:ea typeface="Georgia Pro Bold"/>
                <a:cs typeface="Georgia Pro Bold"/>
                <a:sym typeface="Georgia Pro Bold"/>
              </a:rPr>
              <a:t>korkeus</a:t>
            </a:r>
            <a:r>
              <a:rPr lang="en-US" sz="2800" b="1" u="none" strike="noStrike" dirty="0">
                <a:solidFill>
                  <a:srgbClr val="FFFFFF"/>
                </a:solidFill>
                <a:latin typeface="Georgia Pro Bold"/>
                <a:ea typeface="Georgia Pro Bold"/>
                <a:cs typeface="Georgia Pro Bold"/>
                <a:sym typeface="Georgia Pro Bold"/>
              </a:rPr>
              <a:t> 160cm (</a:t>
            </a:r>
            <a:r>
              <a:rPr lang="en-US" sz="2800" b="1" u="none" strike="noStrike" dirty="0" err="1">
                <a:solidFill>
                  <a:srgbClr val="FFFFFF"/>
                </a:solidFill>
                <a:latin typeface="Georgia Pro Bold"/>
                <a:ea typeface="Georgia Pro Bold"/>
                <a:cs typeface="Georgia Pro Bold"/>
                <a:sym typeface="Georgia Pro Bold"/>
              </a:rPr>
              <a:t>suositus</a:t>
            </a:r>
            <a:r>
              <a:rPr lang="en-US" sz="2800" b="1" u="none" strike="noStrike" dirty="0">
                <a:solidFill>
                  <a:srgbClr val="FFFFFF"/>
                </a:solidFill>
                <a:latin typeface="Georgia Pro Bold"/>
                <a:ea typeface="Georgia Pro Bold"/>
                <a:cs typeface="Georgia Pro Bold"/>
                <a:sym typeface="Georgia Pro Bold"/>
              </a:rPr>
              <a:t> +/- 10cm, </a:t>
            </a:r>
            <a:r>
              <a:rPr lang="en-US" sz="2800" b="1" u="none" strike="noStrike" dirty="0" err="1">
                <a:solidFill>
                  <a:srgbClr val="FFFFFF"/>
                </a:solidFill>
                <a:latin typeface="Georgia Pro Bold"/>
                <a:ea typeface="Georgia Pro Bold"/>
                <a:cs typeface="Georgia Pro Bold"/>
                <a:sym typeface="Georgia Pro Bold"/>
              </a:rPr>
              <a:t>eli</a:t>
            </a:r>
            <a:r>
              <a:rPr lang="en-US" sz="2800" b="1" u="none" strike="noStrike" dirty="0">
                <a:solidFill>
                  <a:srgbClr val="FFFFFF"/>
                </a:solidFill>
                <a:latin typeface="Georgia Pro Bold"/>
                <a:ea typeface="Georgia Pro Bold"/>
                <a:cs typeface="Georgia Pro Bold"/>
                <a:sym typeface="Georgia Pro Bold"/>
              </a:rPr>
              <a:t> </a:t>
            </a:r>
            <a:r>
              <a:rPr lang="en-US" sz="2800" b="1" u="none" strike="noStrike" dirty="0" err="1">
                <a:solidFill>
                  <a:srgbClr val="FFFFFF"/>
                </a:solidFill>
                <a:latin typeface="Georgia Pro Bold"/>
                <a:ea typeface="Georgia Pro Bold"/>
                <a:cs typeface="Georgia Pro Bold"/>
                <a:sym typeface="Georgia Pro Bold"/>
              </a:rPr>
              <a:t>verkon</a:t>
            </a:r>
            <a:r>
              <a:rPr lang="en-US" sz="2800" b="1" u="none" strike="noStrike" dirty="0">
                <a:solidFill>
                  <a:srgbClr val="FFFFFF"/>
                </a:solidFill>
                <a:latin typeface="Georgia Pro Bold"/>
                <a:ea typeface="Georgia Pro Bold"/>
                <a:cs typeface="Georgia Pro Bold"/>
                <a:sym typeface="Georgia Pro Bold"/>
              </a:rPr>
              <a:t> </a:t>
            </a:r>
            <a:r>
              <a:rPr lang="en-US" sz="2800" b="1" u="none" strike="noStrike" dirty="0" err="1">
                <a:solidFill>
                  <a:srgbClr val="FFFFFF"/>
                </a:solidFill>
                <a:latin typeface="Georgia Pro Bold"/>
                <a:ea typeface="Georgia Pro Bold"/>
                <a:cs typeface="Georgia Pro Bold"/>
                <a:sym typeface="Georgia Pro Bold"/>
              </a:rPr>
              <a:t>korkeus</a:t>
            </a:r>
            <a:r>
              <a:rPr lang="en-US" sz="2800" b="1" u="none" strike="noStrike" dirty="0">
                <a:solidFill>
                  <a:srgbClr val="FFFFFF"/>
                </a:solidFill>
                <a:latin typeface="Georgia Pro Bold"/>
                <a:ea typeface="Georgia Pro Bold"/>
                <a:cs typeface="Georgia Pro Bold"/>
                <a:sym typeface="Georgia Pro Bold"/>
              </a:rPr>
              <a:t> </a:t>
            </a:r>
            <a:r>
              <a:rPr lang="en-US" sz="2800" b="1" u="none" strike="noStrike" dirty="0" err="1">
                <a:solidFill>
                  <a:srgbClr val="FFFFFF"/>
                </a:solidFill>
                <a:latin typeface="Georgia Pro Bold"/>
                <a:ea typeface="Georgia Pro Bold"/>
                <a:cs typeface="Georgia Pro Bold"/>
                <a:sym typeface="Georgia Pro Bold"/>
              </a:rPr>
              <a:t>voi</a:t>
            </a:r>
            <a:r>
              <a:rPr lang="en-US" sz="2800" b="1" u="none" strike="noStrike" dirty="0">
                <a:solidFill>
                  <a:srgbClr val="FFFFFF"/>
                </a:solidFill>
                <a:latin typeface="Georgia Pro Bold"/>
                <a:ea typeface="Georgia Pro Bold"/>
                <a:cs typeface="Georgia Pro Bold"/>
                <a:sym typeface="Georgia Pro Bold"/>
              </a:rPr>
              <a:t> olla 150cm-170cm </a:t>
            </a:r>
            <a:r>
              <a:rPr lang="en-US" sz="2800" b="1" u="none" strike="noStrike" dirty="0" err="1">
                <a:solidFill>
                  <a:srgbClr val="FFFFFF"/>
                </a:solidFill>
                <a:latin typeface="Georgia Pro Bold"/>
                <a:ea typeface="Georgia Pro Bold"/>
                <a:cs typeface="Georgia Pro Bold"/>
                <a:sym typeface="Georgia Pro Bold"/>
              </a:rPr>
              <a:t>välillä</a:t>
            </a:r>
            <a:r>
              <a:rPr lang="en-US" sz="2800" b="1" u="none" strike="noStrike" dirty="0">
                <a:solidFill>
                  <a:srgbClr val="FFFFFF"/>
                </a:solidFill>
                <a:latin typeface="Georgia Pro Bold"/>
                <a:ea typeface="Georgia Pro Bold"/>
                <a:cs typeface="Georgia Pro Bold"/>
                <a:sym typeface="Georgia Pro Bold"/>
              </a:rPr>
              <a:t>)</a:t>
            </a:r>
          </a:p>
          <a:p>
            <a:pPr marL="1138887" lvl="2" indent="-379629" algn="l">
              <a:lnSpc>
                <a:spcPts val="3165"/>
              </a:lnSpc>
              <a:spcBef>
                <a:spcPct val="0"/>
              </a:spcBef>
              <a:buFont typeface="Arial"/>
              <a:buChar char="⚬"/>
            </a:pPr>
            <a:r>
              <a:rPr lang="en-US" sz="2400" u="none" strike="noStrike" dirty="0" err="1">
                <a:solidFill>
                  <a:srgbClr val="FFFFFF"/>
                </a:solidFill>
                <a:latin typeface="Georgia Pro"/>
                <a:ea typeface="Georgia Pro"/>
                <a:cs typeface="Georgia Pro"/>
                <a:sym typeface="Georgia Pro"/>
              </a:rPr>
              <a:t>Pituuteen</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suhteutettuna</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mielekkäämpää</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pelaamista</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kaikille</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lapsille</a:t>
            </a:r>
            <a:endParaRPr lang="en-US" sz="2400" u="none" strike="noStrike" dirty="0">
              <a:solidFill>
                <a:srgbClr val="FFFFFF"/>
              </a:solidFill>
              <a:latin typeface="Georgia Pro"/>
              <a:ea typeface="Georgia Pro"/>
              <a:cs typeface="Georgia Pro"/>
              <a:sym typeface="Georgia Pro"/>
            </a:endParaRPr>
          </a:p>
          <a:p>
            <a:pPr marL="1138887" lvl="2" indent="-379629" algn="l">
              <a:lnSpc>
                <a:spcPts val="3165"/>
              </a:lnSpc>
              <a:spcBef>
                <a:spcPct val="0"/>
              </a:spcBef>
              <a:buFont typeface="Arial"/>
              <a:buChar char="⚬"/>
            </a:pPr>
            <a:r>
              <a:rPr lang="en-US" sz="2400" u="none" strike="noStrike" dirty="0" err="1">
                <a:solidFill>
                  <a:srgbClr val="FFFFFF"/>
                </a:solidFill>
                <a:latin typeface="Georgia Pro"/>
                <a:ea typeface="Georgia Pro"/>
                <a:cs typeface="Georgia Pro"/>
                <a:sym typeface="Georgia Pro"/>
              </a:rPr>
              <a:t>Alueen</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joukkueet</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turnaus</a:t>
            </a:r>
            <a:r>
              <a:rPr lang="en-US" sz="2400" u="none" strike="noStrike" dirty="0">
                <a:solidFill>
                  <a:srgbClr val="FFFFFF"/>
                </a:solidFill>
                <a:latin typeface="Georgia Pro"/>
                <a:ea typeface="Georgia Pro"/>
                <a:cs typeface="Georgia Pro"/>
                <a:sym typeface="Georgia Pro"/>
              </a:rPr>
              <a:t>-/</a:t>
            </a:r>
            <a:r>
              <a:rPr lang="en-US" sz="2400" u="none" strike="noStrike" dirty="0" err="1">
                <a:solidFill>
                  <a:srgbClr val="FFFFFF"/>
                </a:solidFill>
                <a:latin typeface="Georgia Pro"/>
                <a:ea typeface="Georgia Pro"/>
                <a:cs typeface="Georgia Pro"/>
                <a:sym typeface="Georgia Pro"/>
              </a:rPr>
              <a:t>ottelukohtaisesti</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sopivat</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verkon</a:t>
            </a:r>
            <a:r>
              <a:rPr lang="en-US" sz="2400" u="none" strike="noStrike" dirty="0">
                <a:solidFill>
                  <a:srgbClr val="FFFFFF"/>
                </a:solidFill>
                <a:latin typeface="Georgia Pro"/>
                <a:ea typeface="Georgia Pro"/>
                <a:cs typeface="Georgia Pro"/>
                <a:sym typeface="Georgia Pro"/>
              </a:rPr>
              <a:t> </a:t>
            </a:r>
            <a:r>
              <a:rPr lang="en-US" sz="2400" u="none" strike="noStrike" dirty="0" err="1">
                <a:solidFill>
                  <a:srgbClr val="FFFFFF"/>
                </a:solidFill>
                <a:latin typeface="Georgia Pro"/>
                <a:ea typeface="Georgia Pro"/>
                <a:cs typeface="Georgia Pro"/>
                <a:sym typeface="Georgia Pro"/>
              </a:rPr>
              <a:t>korkeudesta</a:t>
            </a:r>
            <a:endParaRPr lang="en-US" sz="2400" u="none" strike="noStrike" dirty="0">
              <a:solidFill>
                <a:srgbClr val="FFFFFF"/>
              </a:solidFill>
              <a:latin typeface="Georgia Pro"/>
              <a:ea typeface="Georgia Pro"/>
              <a:cs typeface="Georgia Pro"/>
              <a:sym typeface="Georgia Pro"/>
            </a:endParaRPr>
          </a:p>
          <a:p>
            <a:pPr marL="759258" lvl="2" algn="l">
              <a:lnSpc>
                <a:spcPts val="3165"/>
              </a:lnSpc>
              <a:spcBef>
                <a:spcPct val="0"/>
              </a:spcBef>
            </a:pPr>
            <a:endParaRPr lang="en-US" sz="2400" u="none" strike="noStrike" dirty="0">
              <a:solidFill>
                <a:srgbClr val="FFFFFF"/>
              </a:solidFill>
              <a:latin typeface="Georgia Pro"/>
              <a:ea typeface="Georgia Pro"/>
              <a:cs typeface="Georgia Pro"/>
              <a:sym typeface="Georgia Pro"/>
            </a:endParaRPr>
          </a:p>
          <a:p>
            <a:pPr marL="569443" lvl="1" indent="-284722" algn="l">
              <a:lnSpc>
                <a:spcPts val="3165"/>
              </a:lnSpc>
              <a:spcBef>
                <a:spcPct val="0"/>
              </a:spcBef>
              <a:buFont typeface="Arial"/>
              <a:buChar char="•"/>
            </a:pPr>
            <a:r>
              <a:rPr lang="en-US" sz="2800" b="1" u="none" strike="noStrike" dirty="0" err="1">
                <a:solidFill>
                  <a:srgbClr val="FFFFFF"/>
                </a:solidFill>
                <a:latin typeface="Georgia Pro Bold"/>
                <a:ea typeface="Georgia Pro Bold"/>
                <a:cs typeface="Georgia Pro Bold"/>
                <a:sym typeface="Georgia Pro Bold"/>
              </a:rPr>
              <a:t>Vapaa</a:t>
            </a:r>
            <a:r>
              <a:rPr lang="en-US" sz="2800" b="1" u="none" strike="noStrike" dirty="0">
                <a:solidFill>
                  <a:srgbClr val="FFFFFF"/>
                </a:solidFill>
                <a:latin typeface="Georgia Pro Bold"/>
                <a:ea typeface="Georgia Pro Bold"/>
                <a:cs typeface="Georgia Pro Bold"/>
                <a:sym typeface="Georgia Pro Bold"/>
              </a:rPr>
              <a:t> </a:t>
            </a:r>
            <a:r>
              <a:rPr lang="en-US" sz="2800" b="1" u="none" strike="noStrike" dirty="0" err="1">
                <a:solidFill>
                  <a:srgbClr val="FFFFFF"/>
                </a:solidFill>
                <a:latin typeface="Georgia Pro Bold"/>
                <a:ea typeface="Georgia Pro Bold"/>
                <a:cs typeface="Georgia Pro Bold"/>
                <a:sym typeface="Georgia Pro Bold"/>
              </a:rPr>
              <a:t>vastaanotto</a:t>
            </a:r>
            <a:r>
              <a:rPr lang="en-US" sz="2800" b="1" u="none" strike="noStrike" dirty="0">
                <a:solidFill>
                  <a:srgbClr val="FFFFFF"/>
                </a:solidFill>
                <a:latin typeface="Georgia Pro Bold"/>
                <a:ea typeface="Georgia Pro Bold"/>
                <a:cs typeface="Georgia Pro Bold"/>
                <a:sym typeface="Georgia Pro Bold"/>
              </a:rPr>
              <a:t> (</a:t>
            </a:r>
            <a:r>
              <a:rPr lang="en-US" sz="2800" b="1" u="none" strike="noStrike" dirty="0" err="1">
                <a:solidFill>
                  <a:srgbClr val="FFFFFF"/>
                </a:solidFill>
                <a:latin typeface="Georgia Pro Bold"/>
                <a:ea typeface="Georgia Pro Bold"/>
                <a:cs typeface="Georgia Pro Bold"/>
                <a:sym typeface="Georgia Pro Bold"/>
              </a:rPr>
              <a:t>koppi</a:t>
            </a:r>
            <a:r>
              <a:rPr lang="en-US" sz="2800" b="1" u="none" strike="noStrike" dirty="0">
                <a:solidFill>
                  <a:srgbClr val="FFFFFF"/>
                </a:solidFill>
                <a:latin typeface="Georgia Pro Bold"/>
                <a:ea typeface="Georgia Pro Bold"/>
                <a:cs typeface="Georgia Pro Bold"/>
                <a:sym typeface="Georgia Pro Bold"/>
              </a:rPr>
              <a:t>, tai </a:t>
            </a:r>
            <a:r>
              <a:rPr lang="en-US" sz="2800" b="1" u="none" strike="noStrike" dirty="0" err="1">
                <a:solidFill>
                  <a:srgbClr val="FFFFFF"/>
                </a:solidFill>
                <a:latin typeface="Georgia Pro Bold"/>
                <a:ea typeface="Georgia Pro Bold"/>
                <a:cs typeface="Georgia Pro Bold"/>
                <a:sym typeface="Georgia Pro Bold"/>
              </a:rPr>
              <a:t>sormi</a:t>
            </a:r>
            <a:r>
              <a:rPr lang="en-US" sz="2800" b="1" u="none" strike="noStrike" dirty="0">
                <a:solidFill>
                  <a:srgbClr val="FFFFFF"/>
                </a:solidFill>
                <a:latin typeface="Georgia Pro Bold"/>
                <a:ea typeface="Georgia Pro Bold"/>
                <a:cs typeface="Georgia Pro Bold"/>
                <a:sym typeface="Georgia Pro Bold"/>
              </a:rPr>
              <a:t>-/</a:t>
            </a:r>
            <a:r>
              <a:rPr lang="en-US" sz="2800" b="1" u="none" strike="noStrike" dirty="0" err="1">
                <a:solidFill>
                  <a:srgbClr val="FFFFFF"/>
                </a:solidFill>
                <a:latin typeface="Georgia Pro Bold"/>
                <a:ea typeface="Georgia Pro Bold"/>
                <a:cs typeface="Georgia Pro Bold"/>
                <a:sym typeface="Georgia Pro Bold"/>
              </a:rPr>
              <a:t>hihalyönti</a:t>
            </a:r>
            <a:r>
              <a:rPr lang="en-US" sz="2800" b="1" u="none" strike="noStrike" dirty="0">
                <a:solidFill>
                  <a:srgbClr val="FFFFFF"/>
                </a:solidFill>
                <a:latin typeface="Georgia Pro Bold"/>
                <a:ea typeface="Georgia Pro Bold"/>
                <a:cs typeface="Georgia Pro Bold"/>
                <a:sym typeface="Georgia Pro Bold"/>
              </a:rPr>
              <a:t>)</a:t>
            </a:r>
          </a:p>
          <a:p>
            <a:pPr marL="284721" lvl="1" algn="l">
              <a:lnSpc>
                <a:spcPts val="3165"/>
              </a:lnSpc>
              <a:spcBef>
                <a:spcPct val="0"/>
              </a:spcBef>
            </a:pPr>
            <a:endParaRPr lang="en-US" sz="2800" b="1" u="none" strike="noStrike" dirty="0">
              <a:solidFill>
                <a:srgbClr val="FFFFFF"/>
              </a:solidFill>
              <a:latin typeface="Georgia Pro Bold"/>
              <a:ea typeface="Georgia Pro Bold"/>
              <a:cs typeface="Georgia Pro Bold"/>
              <a:sym typeface="Georgia Pro Bold"/>
            </a:endParaRPr>
          </a:p>
          <a:p>
            <a:pPr marL="569443" lvl="1" indent="-284722" algn="l">
              <a:lnSpc>
                <a:spcPts val="3165"/>
              </a:lnSpc>
              <a:spcBef>
                <a:spcPct val="0"/>
              </a:spcBef>
              <a:buFont typeface="Arial"/>
              <a:buChar char="•"/>
            </a:pPr>
            <a:r>
              <a:rPr lang="en-US" sz="2800" b="1" u="none" strike="noStrike" dirty="0" err="1">
                <a:solidFill>
                  <a:srgbClr val="FFFFFF"/>
                </a:solidFill>
                <a:latin typeface="Georgia Pro Bold"/>
                <a:ea typeface="Georgia Pro Bold"/>
                <a:cs typeface="Georgia Pro Bold"/>
                <a:sym typeface="Georgia Pro Bold"/>
              </a:rPr>
              <a:t>Vapaa</a:t>
            </a:r>
            <a:r>
              <a:rPr lang="en-US" sz="2800" b="1" u="none" strike="noStrike" dirty="0">
                <a:solidFill>
                  <a:srgbClr val="FFFFFF"/>
                </a:solidFill>
                <a:latin typeface="Georgia Pro Bold"/>
                <a:ea typeface="Georgia Pro Bold"/>
                <a:cs typeface="Georgia Pro Bold"/>
                <a:sym typeface="Georgia Pro Bold"/>
              </a:rPr>
              <a:t> </a:t>
            </a:r>
            <a:r>
              <a:rPr lang="en-US" sz="2800" b="1" u="none" strike="noStrike" dirty="0" err="1">
                <a:solidFill>
                  <a:srgbClr val="FFFFFF"/>
                </a:solidFill>
                <a:latin typeface="Georgia Pro Bold"/>
                <a:ea typeface="Georgia Pro Bold"/>
                <a:cs typeface="Georgia Pro Bold"/>
                <a:sym typeface="Georgia Pro Bold"/>
              </a:rPr>
              <a:t>syöttö</a:t>
            </a:r>
            <a:r>
              <a:rPr lang="en-US" sz="2800" b="1" u="none" strike="noStrike" dirty="0">
                <a:solidFill>
                  <a:srgbClr val="FFFFFF"/>
                </a:solidFill>
                <a:latin typeface="Georgia Pro Bold"/>
                <a:ea typeface="Georgia Pro Bold"/>
                <a:cs typeface="Georgia Pro Bold"/>
                <a:sym typeface="Georgia Pro Bold"/>
              </a:rPr>
              <a:t> </a:t>
            </a:r>
            <a:r>
              <a:rPr lang="en-US" sz="2800" b="1" u="none" strike="noStrike" dirty="0" err="1">
                <a:solidFill>
                  <a:srgbClr val="FFFFFF"/>
                </a:solidFill>
                <a:latin typeface="Georgia Pro Bold"/>
                <a:ea typeface="Georgia Pro Bold"/>
                <a:cs typeface="Georgia Pro Bold"/>
                <a:sym typeface="Georgia Pro Bold"/>
              </a:rPr>
              <a:t>supersarjassa</a:t>
            </a:r>
            <a:endParaRPr lang="en-US" sz="2800" b="1" u="none" strike="noStrike" dirty="0">
              <a:solidFill>
                <a:srgbClr val="FFFFFF"/>
              </a:solidFill>
              <a:latin typeface="Georgia Pro Bold"/>
              <a:ea typeface="Georgia Pro Bold"/>
              <a:cs typeface="Georgia Pro Bold"/>
              <a:sym typeface="Georgia Pro Bold"/>
            </a:endParaRPr>
          </a:p>
        </p:txBody>
      </p:sp>
      <p:sp>
        <p:nvSpPr>
          <p:cNvPr id="4" name="TextBox 4"/>
          <p:cNvSpPr txBox="1"/>
          <p:nvPr/>
        </p:nvSpPr>
        <p:spPr>
          <a:xfrm>
            <a:off x="451286" y="1733641"/>
            <a:ext cx="6281048" cy="2773901"/>
          </a:xfrm>
          <a:prstGeom prst="rect">
            <a:avLst/>
          </a:prstGeom>
        </p:spPr>
        <p:txBody>
          <a:bodyPr wrap="square" lIns="0" tIns="0" rIns="0" bIns="0" rtlCol="0" anchor="t">
            <a:spAutoFit/>
          </a:bodyPr>
          <a:lstStyle/>
          <a:p>
            <a:pPr marL="0" lvl="0" indent="0" algn="l">
              <a:lnSpc>
                <a:spcPts val="7087"/>
              </a:lnSpc>
              <a:spcBef>
                <a:spcPct val="0"/>
              </a:spcBef>
            </a:pPr>
            <a:r>
              <a:rPr lang="en-US" sz="7000" u="none" strike="noStrike" dirty="0" err="1">
                <a:solidFill>
                  <a:srgbClr val="FFFFFF"/>
                </a:solidFill>
                <a:latin typeface="Georgia Pro"/>
                <a:ea typeface="Georgia Pro"/>
                <a:cs typeface="Georgia Pro"/>
                <a:sym typeface="Georgia Pro"/>
              </a:rPr>
              <a:t>Muutokset</a:t>
            </a:r>
            <a:r>
              <a:rPr lang="en-US" sz="7000" u="none" strike="noStrike" dirty="0">
                <a:solidFill>
                  <a:srgbClr val="FFFFFF"/>
                </a:solidFill>
                <a:latin typeface="Georgia Pro"/>
                <a:ea typeface="Georgia Pro"/>
                <a:cs typeface="Georgia Pro"/>
                <a:sym typeface="Georgia Pro"/>
              </a:rPr>
              <a:t> </a:t>
            </a:r>
          </a:p>
          <a:p>
            <a:pPr marL="0" lvl="0" indent="0" algn="l">
              <a:lnSpc>
                <a:spcPts val="7087"/>
              </a:lnSpc>
              <a:spcBef>
                <a:spcPct val="0"/>
              </a:spcBef>
            </a:pPr>
            <a:endParaRPr lang="en-US" sz="7000" u="none" strike="noStrike" dirty="0">
              <a:solidFill>
                <a:srgbClr val="FFFFFF"/>
              </a:solidFill>
              <a:latin typeface="Georgia Pro"/>
              <a:ea typeface="Georgia Pro"/>
              <a:cs typeface="Georgia Pro"/>
              <a:sym typeface="Georgia Pro"/>
            </a:endParaRPr>
          </a:p>
          <a:p>
            <a:pPr marL="0" lvl="0" indent="0" algn="l">
              <a:lnSpc>
                <a:spcPts val="7087"/>
              </a:lnSpc>
              <a:spcBef>
                <a:spcPct val="0"/>
              </a:spcBef>
            </a:pPr>
            <a:r>
              <a:rPr lang="en-US" sz="7000" u="none" strike="noStrike" dirty="0">
                <a:solidFill>
                  <a:srgbClr val="FFFFFF"/>
                </a:solidFill>
                <a:latin typeface="Georgia Pro"/>
                <a:ea typeface="Georgia Pro"/>
                <a:cs typeface="Georgia Pro"/>
                <a:sym typeface="Georgia Pro"/>
              </a:rPr>
              <a:t>U9 (F-</a:t>
            </a:r>
            <a:r>
              <a:rPr lang="en-US" sz="7000" u="none" strike="noStrike" dirty="0" err="1">
                <a:solidFill>
                  <a:srgbClr val="FFFFFF"/>
                </a:solidFill>
                <a:latin typeface="Georgia Pro"/>
                <a:ea typeface="Georgia Pro"/>
                <a:cs typeface="Georgia Pro"/>
                <a:sym typeface="Georgia Pro"/>
              </a:rPr>
              <a:t>ikäiset</a:t>
            </a:r>
            <a:r>
              <a:rPr lang="en-US" sz="7000" u="none" strike="noStrike" dirty="0">
                <a:solidFill>
                  <a:srgbClr val="FFFFFF"/>
                </a:solidFill>
                <a:latin typeface="Georgia Pro"/>
                <a:ea typeface="Georgia Pro"/>
                <a:cs typeface="Georgia Pro"/>
                <a:sym typeface="Georgia Pro"/>
              </a:rPr>
              <a:t>)</a:t>
            </a:r>
          </a:p>
        </p:txBody>
      </p:sp>
      <p:sp>
        <p:nvSpPr>
          <p:cNvPr id="5" name="AutoShape 5"/>
          <p:cNvSpPr/>
          <p:nvPr/>
        </p:nvSpPr>
        <p:spPr>
          <a:xfrm>
            <a:off x="0" y="704643"/>
            <a:ext cx="18288049" cy="9525"/>
          </a:xfrm>
          <a:prstGeom prst="line">
            <a:avLst/>
          </a:prstGeom>
          <a:ln w="19050" cap="flat">
            <a:solidFill>
              <a:srgbClr val="FFFFFF"/>
            </a:solidFill>
            <a:prstDash val="solid"/>
            <a:headEnd type="none" w="sm" len="sm"/>
            <a:tailEnd type="none" w="sm" len="sm"/>
          </a:ln>
        </p:spPr>
      </p:sp>
      <p:sp>
        <p:nvSpPr>
          <p:cNvPr id="6" name="AutoShape 6"/>
          <p:cNvSpPr/>
          <p:nvPr/>
        </p:nvSpPr>
        <p:spPr>
          <a:xfrm flipV="1">
            <a:off x="6908964" y="0"/>
            <a:ext cx="0" cy="10395005"/>
          </a:xfrm>
          <a:prstGeom prst="line">
            <a:avLst/>
          </a:prstGeom>
          <a:ln w="19050" cap="flat">
            <a:solidFill>
              <a:srgbClr val="FFFFFF"/>
            </a:solidFill>
            <a:prstDash val="solid"/>
            <a:headEnd type="none" w="sm" len="sm"/>
            <a:tailEnd type="none" w="sm" len="sm"/>
          </a:ln>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F162A"/>
        </a:solidFill>
        <a:effectLst/>
      </p:bgPr>
    </p:bg>
    <p:spTree>
      <p:nvGrpSpPr>
        <p:cNvPr id="1" name=""/>
        <p:cNvGrpSpPr/>
        <p:nvPr/>
      </p:nvGrpSpPr>
      <p:grpSpPr>
        <a:xfrm>
          <a:off x="0" y="0"/>
          <a:ext cx="0" cy="0"/>
          <a:chOff x="0" y="0"/>
          <a:chExt cx="0" cy="0"/>
        </a:xfrm>
      </p:grpSpPr>
      <p:sp>
        <p:nvSpPr>
          <p:cNvPr id="2" name="Freeform 2" descr="Kuva, joka sisältää kohteen nuoli  Kuvaus luotu automaattisesti"/>
          <p:cNvSpPr/>
          <p:nvPr/>
        </p:nvSpPr>
        <p:spPr>
          <a:xfrm>
            <a:off x="0" y="-48986"/>
            <a:ext cx="7277961" cy="10287000"/>
          </a:xfrm>
          <a:custGeom>
            <a:avLst/>
            <a:gdLst/>
            <a:ahLst/>
            <a:cxnLst/>
            <a:rect l="l" t="t" r="r" b="b"/>
            <a:pathLst>
              <a:path w="7277961" h="10287000">
                <a:moveTo>
                  <a:pt x="0" y="0"/>
                </a:moveTo>
                <a:lnTo>
                  <a:pt x="7277961" y="0"/>
                </a:lnTo>
                <a:lnTo>
                  <a:pt x="7277961" y="10287000"/>
                </a:lnTo>
                <a:lnTo>
                  <a:pt x="0" y="10287000"/>
                </a:lnTo>
                <a:lnTo>
                  <a:pt x="0" y="0"/>
                </a:lnTo>
                <a:close/>
              </a:path>
            </a:pathLst>
          </a:custGeom>
          <a:blipFill>
            <a:blip r:embed="rId2"/>
            <a:stretch>
              <a:fillRect t="-37" b="-37"/>
            </a:stretch>
          </a:blipFill>
        </p:spPr>
      </p:sp>
      <p:sp>
        <p:nvSpPr>
          <p:cNvPr id="3" name="TextBox 3"/>
          <p:cNvSpPr txBox="1"/>
          <p:nvPr/>
        </p:nvSpPr>
        <p:spPr>
          <a:xfrm>
            <a:off x="8233522" y="3137694"/>
            <a:ext cx="9963038" cy="4580899"/>
          </a:xfrm>
          <a:prstGeom prst="rect">
            <a:avLst/>
          </a:prstGeom>
        </p:spPr>
        <p:txBody>
          <a:bodyPr lIns="0" tIns="0" rIns="0" bIns="0" rtlCol="0" anchor="t">
            <a:spAutoFit/>
          </a:bodyPr>
          <a:lstStyle/>
          <a:p>
            <a:pPr algn="l">
              <a:lnSpc>
                <a:spcPts val="5040"/>
              </a:lnSpc>
            </a:pPr>
            <a:r>
              <a:rPr lang="en-US" sz="4200">
                <a:solidFill>
                  <a:srgbClr val="FFFFFF"/>
                </a:solidFill>
                <a:latin typeface="Georgia Pro"/>
                <a:ea typeface="Georgia Pro"/>
                <a:cs typeface="Georgia Pro"/>
                <a:sym typeface="Georgia Pro"/>
              </a:rPr>
              <a:t>U9 (F-ikäiset)</a:t>
            </a:r>
          </a:p>
          <a:p>
            <a:pPr algn="l">
              <a:lnSpc>
                <a:spcPts val="5040"/>
              </a:lnSpc>
            </a:pPr>
            <a:endParaRPr lang="en-US" sz="4200">
              <a:solidFill>
                <a:srgbClr val="FFFFFF"/>
              </a:solidFill>
              <a:latin typeface="Georgia Pro"/>
              <a:ea typeface="Georgia Pro"/>
              <a:cs typeface="Georgia Pro"/>
              <a:sym typeface="Georgia Pro"/>
            </a:endParaRPr>
          </a:p>
          <a:p>
            <a:pPr algn="l">
              <a:lnSpc>
                <a:spcPts val="5040"/>
              </a:lnSpc>
            </a:pPr>
            <a:r>
              <a:rPr lang="en-US" sz="4200">
                <a:solidFill>
                  <a:srgbClr val="FFFFFF"/>
                </a:solidFill>
                <a:latin typeface="Georgia Pro"/>
                <a:ea typeface="Georgia Pro"/>
                <a:cs typeface="Georgia Pro"/>
                <a:sym typeface="Georgia Pro"/>
              </a:rPr>
              <a:t>Demo sääntömuutoksista:</a:t>
            </a:r>
          </a:p>
          <a:p>
            <a:pPr algn="l">
              <a:lnSpc>
                <a:spcPts val="5040"/>
              </a:lnSpc>
            </a:pPr>
            <a:endParaRPr lang="en-US" sz="4200">
              <a:solidFill>
                <a:srgbClr val="FFFFFF"/>
              </a:solidFill>
              <a:latin typeface="Georgia Pro"/>
              <a:ea typeface="Georgia Pro"/>
              <a:cs typeface="Georgia Pro"/>
              <a:sym typeface="Georgia Pro"/>
            </a:endParaRPr>
          </a:p>
          <a:p>
            <a:pPr algn="l">
              <a:lnSpc>
                <a:spcPts val="5040"/>
              </a:lnSpc>
            </a:pPr>
            <a:r>
              <a:rPr lang="en-US" sz="4200" u="sng">
                <a:solidFill>
                  <a:srgbClr val="0563C1"/>
                </a:solidFill>
                <a:latin typeface="Georgia Pro"/>
                <a:ea typeface="Georgia Pro"/>
                <a:cs typeface="Georgia Pro"/>
                <a:sym typeface="Georgia Pro"/>
                <a:hlinkClick r:id="rId3" tooltip="https://youtu.be/lFWDjGPGD4I"/>
              </a:rPr>
              <a:t>https://youtu.be/lFWDjGPGD4I</a:t>
            </a:r>
            <a:r>
              <a:rPr lang="en-US" sz="4200">
                <a:solidFill>
                  <a:srgbClr val="FFFFFF"/>
                </a:solidFill>
                <a:latin typeface="Georgia Pro"/>
                <a:ea typeface="Georgia Pro"/>
                <a:cs typeface="Georgia Pro"/>
                <a:sym typeface="Georgia Pro"/>
              </a:rPr>
              <a:t> </a:t>
            </a:r>
          </a:p>
          <a:p>
            <a:pPr algn="l">
              <a:lnSpc>
                <a:spcPts val="5040"/>
              </a:lnSpc>
            </a:pPr>
            <a:endParaRPr lang="en-US" sz="4200">
              <a:solidFill>
                <a:srgbClr val="FFFFFF"/>
              </a:solidFill>
              <a:latin typeface="Georgia Pro"/>
              <a:ea typeface="Georgia Pro"/>
              <a:cs typeface="Georgia Pro"/>
              <a:sym typeface="Georgia Pro"/>
            </a:endParaRPr>
          </a:p>
          <a:p>
            <a:pPr algn="l">
              <a:lnSpc>
                <a:spcPts val="5040"/>
              </a:lnSpc>
            </a:pPr>
            <a:endParaRPr lang="en-US" sz="4200">
              <a:solidFill>
                <a:srgbClr val="FFFFFF"/>
              </a:solidFill>
              <a:latin typeface="Georgia Pro"/>
              <a:ea typeface="Georgia Pro"/>
              <a:cs typeface="Georgia Pro"/>
              <a:sym typeface="Georgia Pr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F162A"/>
        </a:solidFill>
        <a:effectLst/>
      </p:bgPr>
    </p:bg>
    <p:spTree>
      <p:nvGrpSpPr>
        <p:cNvPr id="1" name=""/>
        <p:cNvGrpSpPr/>
        <p:nvPr/>
      </p:nvGrpSpPr>
      <p:grpSpPr>
        <a:xfrm>
          <a:off x="0" y="0"/>
          <a:ext cx="0" cy="0"/>
          <a:chOff x="0" y="0"/>
          <a:chExt cx="0" cy="0"/>
        </a:xfrm>
      </p:grpSpPr>
      <p:sp>
        <p:nvSpPr>
          <p:cNvPr id="2" name="TextBox 2"/>
          <p:cNvSpPr txBox="1"/>
          <p:nvPr/>
        </p:nvSpPr>
        <p:spPr>
          <a:xfrm>
            <a:off x="8334195" y="3967480"/>
            <a:ext cx="8449110" cy="2228215"/>
          </a:xfrm>
          <a:prstGeom prst="rect">
            <a:avLst/>
          </a:prstGeom>
        </p:spPr>
        <p:txBody>
          <a:bodyPr lIns="0" tIns="0" rIns="0" bIns="0" rtlCol="0" anchor="t">
            <a:spAutoFit/>
          </a:bodyPr>
          <a:lstStyle/>
          <a:p>
            <a:pPr marL="0" lvl="0" indent="0" algn="ctr">
              <a:lnSpc>
                <a:spcPts val="8959"/>
              </a:lnSpc>
              <a:spcBef>
                <a:spcPct val="0"/>
              </a:spcBef>
            </a:pPr>
            <a:r>
              <a:rPr lang="en-US" sz="6399" b="1">
                <a:solidFill>
                  <a:srgbClr val="FFFFFF"/>
                </a:solidFill>
                <a:latin typeface="Georgia Pro Bold"/>
                <a:ea typeface="Georgia Pro Bold"/>
                <a:cs typeface="Georgia Pro Bold"/>
                <a:sym typeface="Georgia Pro Bold"/>
              </a:rPr>
              <a:t>U11 (E-ikäiset) muutokset</a:t>
            </a:r>
          </a:p>
        </p:txBody>
      </p:sp>
      <p:grpSp>
        <p:nvGrpSpPr>
          <p:cNvPr id="3" name="Group 3"/>
          <p:cNvGrpSpPr/>
          <p:nvPr/>
        </p:nvGrpSpPr>
        <p:grpSpPr>
          <a:xfrm>
            <a:off x="0" y="0"/>
            <a:ext cx="6858000" cy="10287000"/>
            <a:chOff x="0" y="0"/>
            <a:chExt cx="812800" cy="1219200"/>
          </a:xfrm>
        </p:grpSpPr>
        <p:sp>
          <p:nvSpPr>
            <p:cNvPr id="4" name="Freeform 4" descr="Kuva, joka sisältää kohteen nuoli  Kuvaus luotu automaattisesti"/>
            <p:cNvSpPr/>
            <p:nvPr/>
          </p:nvSpPr>
          <p:spPr>
            <a:xfrm>
              <a:off x="0" y="0"/>
              <a:ext cx="812800" cy="1219200"/>
            </a:xfrm>
            <a:custGeom>
              <a:avLst/>
              <a:gdLst/>
              <a:ahLst/>
              <a:cxnLst/>
              <a:rect l="l" t="t" r="r" b="b"/>
              <a:pathLst>
                <a:path w="812800" h="1219200">
                  <a:moveTo>
                    <a:pt x="0" y="0"/>
                  </a:moveTo>
                  <a:lnTo>
                    <a:pt x="812800" y="0"/>
                  </a:lnTo>
                  <a:lnTo>
                    <a:pt x="812800" y="1219200"/>
                  </a:lnTo>
                  <a:lnTo>
                    <a:pt x="0" y="1219200"/>
                  </a:lnTo>
                  <a:close/>
                </a:path>
              </a:pathLst>
            </a:custGeom>
            <a:blipFill>
              <a:blip r:embed="rId2"/>
              <a:stretch>
                <a:fillRect l="-3021" r="-3021"/>
              </a:stretch>
            </a:blipFill>
          </p:spPr>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837312" y="1028700"/>
            <a:ext cx="6670692" cy="2914650"/>
          </a:xfrm>
          <a:prstGeom prst="rect">
            <a:avLst/>
          </a:prstGeom>
        </p:spPr>
        <p:txBody>
          <a:bodyPr lIns="0" tIns="0" rIns="0" bIns="0" rtlCol="0" anchor="t">
            <a:spAutoFit/>
          </a:bodyPr>
          <a:lstStyle/>
          <a:p>
            <a:pPr marL="0" lvl="0" indent="0" algn="l">
              <a:lnSpc>
                <a:spcPts val="7679"/>
              </a:lnSpc>
            </a:pPr>
            <a:r>
              <a:rPr lang="en-US" sz="6399">
                <a:solidFill>
                  <a:srgbClr val="FFFFFF"/>
                </a:solidFill>
                <a:latin typeface="Georgia Pro"/>
                <a:ea typeface="Georgia Pro"/>
                <a:cs typeface="Georgia Pro"/>
                <a:sym typeface="Georgia Pro"/>
              </a:rPr>
              <a:t>Muutokset </a:t>
            </a:r>
          </a:p>
          <a:p>
            <a:pPr marL="0" lvl="0" indent="0" algn="l">
              <a:lnSpc>
                <a:spcPts val="7679"/>
              </a:lnSpc>
            </a:pPr>
            <a:r>
              <a:rPr lang="en-US" sz="6399">
                <a:solidFill>
                  <a:srgbClr val="FFFFFF"/>
                </a:solidFill>
                <a:latin typeface="Georgia Pro"/>
                <a:ea typeface="Georgia Pro"/>
                <a:cs typeface="Georgia Pro"/>
                <a:sym typeface="Georgia Pro"/>
              </a:rPr>
              <a:t>U11 (E-ikäiset) Tiikerisarja</a:t>
            </a:r>
          </a:p>
        </p:txBody>
      </p:sp>
      <p:sp>
        <p:nvSpPr>
          <p:cNvPr id="4" name="TextBox 4"/>
          <p:cNvSpPr txBox="1"/>
          <p:nvPr/>
        </p:nvSpPr>
        <p:spPr>
          <a:xfrm>
            <a:off x="6934200" y="771758"/>
            <a:ext cx="10986098" cy="8743484"/>
          </a:xfrm>
          <a:prstGeom prst="rect">
            <a:avLst/>
          </a:prstGeom>
        </p:spPr>
        <p:txBody>
          <a:bodyPr wrap="square" lIns="0" tIns="0" rIns="0" bIns="0" rtlCol="0" anchor="t">
            <a:spAutoFit/>
          </a:bodyPr>
          <a:lstStyle/>
          <a:p>
            <a:pPr marL="466344" lvl="1" indent="-233172" algn="l">
              <a:lnSpc>
                <a:spcPts val="4320"/>
              </a:lnSpc>
              <a:buFont typeface="Arial"/>
              <a:buChar char="•"/>
            </a:pPr>
            <a:r>
              <a:rPr lang="en-US" sz="2400" b="1" dirty="0" err="1">
                <a:solidFill>
                  <a:srgbClr val="FFFFFF"/>
                </a:solidFill>
                <a:latin typeface="Georgia Pro Bold"/>
                <a:ea typeface="Georgia Pro Bold"/>
                <a:cs typeface="Georgia Pro Bold"/>
                <a:sym typeface="Georgia Pro Bold"/>
              </a:rPr>
              <a:t>Kentän</a:t>
            </a:r>
            <a:r>
              <a:rPr lang="en-US" sz="2400" b="1" dirty="0">
                <a:solidFill>
                  <a:srgbClr val="FFFFFF"/>
                </a:solidFill>
                <a:latin typeface="Georgia Pro Bold"/>
                <a:ea typeface="Georgia Pro Bold"/>
                <a:cs typeface="Georgia Pro Bold"/>
                <a:sym typeface="Georgia Pro Bold"/>
              </a:rPr>
              <a:t> </a:t>
            </a:r>
            <a:r>
              <a:rPr lang="en-US" sz="2400" b="1" dirty="0" err="1">
                <a:solidFill>
                  <a:srgbClr val="FFFFFF"/>
                </a:solidFill>
                <a:latin typeface="Georgia Pro Bold"/>
                <a:ea typeface="Georgia Pro Bold"/>
                <a:cs typeface="Georgia Pro Bold"/>
                <a:sym typeface="Georgia Pro Bold"/>
              </a:rPr>
              <a:t>koko</a:t>
            </a:r>
            <a:r>
              <a:rPr lang="en-US" sz="2400" b="1" dirty="0">
                <a:solidFill>
                  <a:srgbClr val="FFFFFF"/>
                </a:solidFill>
                <a:latin typeface="Georgia Pro Bold"/>
                <a:ea typeface="Georgia Pro Bold"/>
                <a:cs typeface="Georgia Pro Bold"/>
                <a:sym typeface="Georgia Pro Bold"/>
              </a:rPr>
              <a:t> 6,1 x 5,94 m (</a:t>
            </a:r>
            <a:r>
              <a:rPr lang="en-US" sz="2400" b="1" dirty="0" err="1">
                <a:solidFill>
                  <a:srgbClr val="FFFFFF"/>
                </a:solidFill>
                <a:latin typeface="Georgia Pro Bold"/>
                <a:ea typeface="Georgia Pro Bold"/>
                <a:cs typeface="Georgia Pro Bold"/>
                <a:sym typeface="Georgia Pro Bold"/>
              </a:rPr>
              <a:t>sulkapallon</a:t>
            </a:r>
            <a:r>
              <a:rPr lang="en-US" sz="2400" b="1" dirty="0">
                <a:solidFill>
                  <a:srgbClr val="FFFFFF"/>
                </a:solidFill>
                <a:latin typeface="Georgia Pro Bold"/>
                <a:ea typeface="Georgia Pro Bold"/>
                <a:cs typeface="Georgia Pro Bold"/>
                <a:sym typeface="Georgia Pro Bold"/>
              </a:rPr>
              <a:t> </a:t>
            </a:r>
            <a:r>
              <a:rPr lang="en-US" sz="2400" b="1" dirty="0" err="1">
                <a:solidFill>
                  <a:srgbClr val="FFFFFF"/>
                </a:solidFill>
                <a:latin typeface="Georgia Pro Bold"/>
                <a:ea typeface="Georgia Pro Bold"/>
                <a:cs typeface="Georgia Pro Bold"/>
                <a:sym typeface="Georgia Pro Bold"/>
              </a:rPr>
              <a:t>syöttö</a:t>
            </a:r>
            <a:r>
              <a:rPr lang="en-US" sz="2400" b="1" dirty="0">
                <a:solidFill>
                  <a:srgbClr val="FFFFFF"/>
                </a:solidFill>
                <a:latin typeface="Georgia Pro Bold"/>
                <a:ea typeface="Georgia Pro Bold"/>
                <a:cs typeface="Georgia Pro Bold"/>
                <a:sym typeface="Georgia Pro Bold"/>
              </a:rPr>
              <a:t> </a:t>
            </a:r>
            <a:r>
              <a:rPr lang="en-US" sz="2400" b="1" dirty="0" err="1">
                <a:solidFill>
                  <a:srgbClr val="FFFFFF"/>
                </a:solidFill>
                <a:latin typeface="Georgia Pro Bold"/>
                <a:ea typeface="Georgia Pro Bold"/>
                <a:cs typeface="Georgia Pro Bold"/>
                <a:sym typeface="Georgia Pro Bold"/>
              </a:rPr>
              <a:t>alueen</a:t>
            </a:r>
            <a:r>
              <a:rPr lang="en-US" sz="2400" b="1" dirty="0">
                <a:solidFill>
                  <a:srgbClr val="FFFFFF"/>
                </a:solidFill>
                <a:latin typeface="Georgia Pro Bold"/>
                <a:ea typeface="Georgia Pro Bold"/>
                <a:cs typeface="Georgia Pro Bold"/>
                <a:sym typeface="Georgia Pro Bold"/>
              </a:rPr>
              <a:t> </a:t>
            </a:r>
            <a:r>
              <a:rPr lang="en-US" sz="2400" b="1" dirty="0" err="1">
                <a:solidFill>
                  <a:srgbClr val="FFFFFF"/>
                </a:solidFill>
                <a:latin typeface="Georgia Pro Bold"/>
                <a:ea typeface="Georgia Pro Bold"/>
                <a:cs typeface="Georgia Pro Bold"/>
                <a:sym typeface="Georgia Pro Bold"/>
              </a:rPr>
              <a:t>takaraja</a:t>
            </a:r>
            <a:r>
              <a:rPr lang="en-US" sz="2400" b="1" dirty="0">
                <a:solidFill>
                  <a:srgbClr val="FFFFFF"/>
                </a:solidFill>
                <a:latin typeface="Georgia Pro Bold"/>
                <a:ea typeface="Georgia Pro Bold"/>
                <a:cs typeface="Georgia Pro Bold"/>
                <a:sym typeface="Georgia Pro Bold"/>
              </a:rPr>
              <a:t>)</a:t>
            </a:r>
          </a:p>
          <a:p>
            <a:pPr marL="932688" lvl="2" indent="-310896" algn="l">
              <a:lnSpc>
                <a:spcPts val="4320"/>
              </a:lnSpc>
              <a:buFont typeface="Arial"/>
              <a:buChar char="⚬"/>
            </a:pPr>
            <a:r>
              <a:rPr lang="en-US" sz="2400" dirty="0">
                <a:solidFill>
                  <a:srgbClr val="FFFFFF"/>
                </a:solidFill>
                <a:latin typeface="Georgia Pro"/>
                <a:ea typeface="Georgia Pro"/>
                <a:cs typeface="Georgia Pro"/>
                <a:sym typeface="Georgia Pro"/>
              </a:rPr>
              <a:t>Lasten </a:t>
            </a:r>
            <a:r>
              <a:rPr lang="en-US" sz="2400" dirty="0" err="1">
                <a:solidFill>
                  <a:srgbClr val="FFFFFF"/>
                </a:solidFill>
                <a:latin typeface="Georgia Pro"/>
                <a:ea typeface="Georgia Pro"/>
                <a:cs typeface="Georgia Pro"/>
                <a:sym typeface="Georgia Pro"/>
              </a:rPr>
              <a:t>syvyyden</a:t>
            </a:r>
            <a:r>
              <a:rPr lang="en-US" sz="2400" dirty="0">
                <a:solidFill>
                  <a:srgbClr val="FFFFFF"/>
                </a:solidFill>
                <a:latin typeface="Georgia Pro"/>
                <a:ea typeface="Georgia Pro"/>
                <a:cs typeface="Georgia Pro"/>
                <a:sym typeface="Georgia Pro"/>
              </a:rPr>
              <a:t> </a:t>
            </a:r>
            <a:r>
              <a:rPr lang="en-US" sz="2400" dirty="0" err="1">
                <a:solidFill>
                  <a:srgbClr val="FFFFFF"/>
                </a:solidFill>
                <a:latin typeface="Georgia Pro"/>
                <a:ea typeface="Georgia Pro"/>
                <a:cs typeface="Georgia Pro"/>
                <a:sym typeface="Georgia Pro"/>
              </a:rPr>
              <a:t>hahmottumisen</a:t>
            </a:r>
            <a:r>
              <a:rPr lang="en-US" sz="2400" dirty="0">
                <a:solidFill>
                  <a:srgbClr val="FFFFFF"/>
                </a:solidFill>
                <a:latin typeface="Georgia Pro"/>
                <a:ea typeface="Georgia Pro"/>
                <a:cs typeface="Georgia Pro"/>
                <a:sym typeface="Georgia Pro"/>
              </a:rPr>
              <a:t> </a:t>
            </a:r>
            <a:r>
              <a:rPr lang="en-US" sz="2400" dirty="0" err="1">
                <a:solidFill>
                  <a:srgbClr val="FFFFFF"/>
                </a:solidFill>
                <a:latin typeface="Georgia Pro"/>
                <a:ea typeface="Georgia Pro"/>
                <a:cs typeface="Georgia Pro"/>
                <a:sym typeface="Georgia Pro"/>
              </a:rPr>
              <a:t>kehitys</a:t>
            </a:r>
            <a:endParaRPr lang="en-US" sz="2400" dirty="0">
              <a:solidFill>
                <a:srgbClr val="FFFFFF"/>
              </a:solidFill>
              <a:latin typeface="Georgia Pro"/>
              <a:ea typeface="Georgia Pro"/>
              <a:cs typeface="Georgia Pro"/>
              <a:sym typeface="Georgia Pro"/>
            </a:endParaRPr>
          </a:p>
          <a:p>
            <a:pPr marL="932688" lvl="2" indent="-310896" algn="l">
              <a:lnSpc>
                <a:spcPts val="4320"/>
              </a:lnSpc>
              <a:buFont typeface="Arial"/>
              <a:buChar char="⚬"/>
            </a:pPr>
            <a:r>
              <a:rPr lang="en-US" sz="2400" dirty="0" err="1">
                <a:solidFill>
                  <a:srgbClr val="FFFFFF"/>
                </a:solidFill>
                <a:latin typeface="Georgia Pro"/>
                <a:ea typeface="Georgia Pro"/>
                <a:cs typeface="Georgia Pro"/>
                <a:sym typeface="Georgia Pro"/>
              </a:rPr>
              <a:t>Pidempiä</a:t>
            </a:r>
            <a:r>
              <a:rPr lang="en-US" sz="2400" dirty="0">
                <a:solidFill>
                  <a:srgbClr val="FFFFFF"/>
                </a:solidFill>
                <a:latin typeface="Georgia Pro"/>
                <a:ea typeface="Georgia Pro"/>
                <a:cs typeface="Georgia Pro"/>
                <a:sym typeface="Georgia Pro"/>
              </a:rPr>
              <a:t> </a:t>
            </a:r>
            <a:r>
              <a:rPr lang="en-US" sz="2400" dirty="0" err="1">
                <a:solidFill>
                  <a:srgbClr val="FFFFFF"/>
                </a:solidFill>
                <a:latin typeface="Georgia Pro"/>
                <a:ea typeface="Georgia Pro"/>
                <a:cs typeface="Georgia Pro"/>
                <a:sym typeface="Georgia Pro"/>
              </a:rPr>
              <a:t>palloralleja</a:t>
            </a:r>
            <a:endParaRPr lang="en-US" sz="2400" dirty="0">
              <a:solidFill>
                <a:srgbClr val="FFFFFF"/>
              </a:solidFill>
              <a:latin typeface="Georgia Pro"/>
              <a:ea typeface="Georgia Pro"/>
              <a:cs typeface="Georgia Pro"/>
              <a:sym typeface="Georgia Pro"/>
            </a:endParaRPr>
          </a:p>
          <a:p>
            <a:pPr marL="453390" lvl="1" indent="-226695" algn="l">
              <a:lnSpc>
                <a:spcPts val="4200"/>
              </a:lnSpc>
              <a:buFont typeface="Arial"/>
              <a:buChar char="•"/>
            </a:pPr>
            <a:r>
              <a:rPr lang="en-US" sz="2400" b="1" dirty="0" err="1">
                <a:solidFill>
                  <a:srgbClr val="FFFFFF"/>
                </a:solidFill>
                <a:latin typeface="Georgia Pro Bold"/>
                <a:ea typeface="Georgia Pro Bold"/>
                <a:cs typeface="Georgia Pro Bold"/>
                <a:sym typeface="Georgia Pro Bold"/>
              </a:rPr>
              <a:t>Pelimuoto</a:t>
            </a:r>
            <a:r>
              <a:rPr lang="en-US" sz="2400" b="1" dirty="0">
                <a:solidFill>
                  <a:srgbClr val="FFFFFF"/>
                </a:solidFill>
                <a:latin typeface="Georgia Pro Bold"/>
                <a:ea typeface="Georgia Pro Bold"/>
                <a:cs typeface="Georgia Pro Bold"/>
                <a:sym typeface="Georgia Pro Bold"/>
              </a:rPr>
              <a:t>: </a:t>
            </a:r>
            <a:r>
              <a:rPr lang="en-US" sz="2400" b="1" dirty="0" err="1">
                <a:solidFill>
                  <a:srgbClr val="FFFFFF"/>
                </a:solidFill>
                <a:latin typeface="Georgia Pro Bold"/>
                <a:ea typeface="Georgia Pro Bold"/>
                <a:cs typeface="Georgia Pro Bold"/>
                <a:sym typeface="Georgia Pro Bold"/>
              </a:rPr>
              <a:t>Tripla</a:t>
            </a:r>
            <a:r>
              <a:rPr lang="en-US" sz="2400" b="1" dirty="0">
                <a:solidFill>
                  <a:srgbClr val="FFFFFF"/>
                </a:solidFill>
                <a:latin typeface="Georgia Pro Bold"/>
                <a:ea typeface="Georgia Pro Bold"/>
                <a:cs typeface="Georgia Pro Bold"/>
                <a:sym typeface="Georgia Pro Bold"/>
              </a:rPr>
              <a:t> Pallo (</a:t>
            </a:r>
            <a:r>
              <a:rPr lang="en-US" sz="2400" b="1" dirty="0" err="1">
                <a:solidFill>
                  <a:srgbClr val="FFFFFF"/>
                </a:solidFill>
                <a:latin typeface="Georgia Pro Bold"/>
                <a:ea typeface="Georgia Pro Bold"/>
                <a:cs typeface="Georgia Pro Bold"/>
                <a:sym typeface="Georgia Pro Bold"/>
              </a:rPr>
              <a:t>säännöt</a:t>
            </a:r>
            <a:r>
              <a:rPr lang="en-US" sz="2400" b="1" dirty="0">
                <a:solidFill>
                  <a:srgbClr val="FFFFFF"/>
                </a:solidFill>
                <a:latin typeface="Georgia Pro Bold"/>
                <a:ea typeface="Georgia Pro Bold"/>
                <a:cs typeface="Georgia Pro Bold"/>
                <a:sym typeface="Georgia Pro Bold"/>
              </a:rPr>
              <a:t> ja </a:t>
            </a:r>
            <a:r>
              <a:rPr lang="en-US" sz="2400" b="1" dirty="0" err="1">
                <a:solidFill>
                  <a:srgbClr val="FFFFFF"/>
                </a:solidFill>
                <a:latin typeface="Georgia Pro Bold"/>
                <a:ea typeface="Georgia Pro Bold"/>
                <a:cs typeface="Georgia Pro Bold"/>
                <a:sym typeface="Georgia Pro Bold"/>
              </a:rPr>
              <a:t>demovideo</a:t>
            </a:r>
            <a:r>
              <a:rPr lang="en-US" sz="2400" b="1" dirty="0">
                <a:solidFill>
                  <a:srgbClr val="FFFFFF"/>
                </a:solidFill>
                <a:latin typeface="Georgia Pro Bold"/>
                <a:ea typeface="Georgia Pro Bold"/>
                <a:cs typeface="Georgia Pro Bold"/>
                <a:sym typeface="Georgia Pro Bold"/>
              </a:rPr>
              <a:t> </a:t>
            </a:r>
            <a:r>
              <a:rPr lang="en-US" sz="2400" b="1" dirty="0" err="1">
                <a:solidFill>
                  <a:srgbClr val="FFFFFF"/>
                </a:solidFill>
                <a:latin typeface="Georgia Pro Bold"/>
                <a:ea typeface="Georgia Pro Bold"/>
                <a:cs typeface="Georgia Pro Bold"/>
                <a:sym typeface="Georgia Pro Bold"/>
              </a:rPr>
              <a:t>esityksen</a:t>
            </a:r>
            <a:r>
              <a:rPr lang="en-US" sz="2400" b="1" dirty="0">
                <a:solidFill>
                  <a:srgbClr val="FFFFFF"/>
                </a:solidFill>
                <a:latin typeface="Georgia Pro Bold"/>
                <a:ea typeface="Georgia Pro Bold"/>
                <a:cs typeface="Georgia Pro Bold"/>
                <a:sym typeface="Georgia Pro Bold"/>
              </a:rPr>
              <a:t> </a:t>
            </a:r>
            <a:r>
              <a:rPr lang="en-US" sz="2400" b="1" dirty="0" err="1">
                <a:solidFill>
                  <a:srgbClr val="FFFFFF"/>
                </a:solidFill>
                <a:latin typeface="Georgia Pro Bold"/>
                <a:ea typeface="Georgia Pro Bold"/>
                <a:cs typeface="Georgia Pro Bold"/>
                <a:sym typeface="Georgia Pro Bold"/>
              </a:rPr>
              <a:t>lopussa</a:t>
            </a:r>
            <a:r>
              <a:rPr lang="en-US" sz="2400" b="1" dirty="0">
                <a:solidFill>
                  <a:srgbClr val="FFFFFF"/>
                </a:solidFill>
                <a:latin typeface="Georgia Pro Bold"/>
                <a:ea typeface="Georgia Pro Bold"/>
                <a:cs typeface="Georgia Pro Bold"/>
                <a:sym typeface="Georgia Pro Bold"/>
              </a:rPr>
              <a:t>)</a:t>
            </a:r>
          </a:p>
          <a:p>
            <a:pPr marL="932688" lvl="2" indent="-310896" algn="l">
              <a:lnSpc>
                <a:spcPts val="4320"/>
              </a:lnSpc>
              <a:buFont typeface="Arial"/>
              <a:buChar char="⚬"/>
            </a:pPr>
            <a:r>
              <a:rPr lang="en-US" sz="2400" dirty="0" err="1">
                <a:solidFill>
                  <a:srgbClr val="FFFFFF"/>
                </a:solidFill>
                <a:latin typeface="Georgia Pro"/>
                <a:ea typeface="Georgia Pro"/>
                <a:cs typeface="Georgia Pro"/>
                <a:sym typeface="Georgia Pro"/>
              </a:rPr>
              <a:t>Pidempiä</a:t>
            </a:r>
            <a:r>
              <a:rPr lang="en-US" sz="2400" dirty="0">
                <a:solidFill>
                  <a:srgbClr val="FFFFFF"/>
                </a:solidFill>
                <a:latin typeface="Georgia Pro"/>
                <a:ea typeface="Georgia Pro"/>
                <a:cs typeface="Georgia Pro"/>
                <a:sym typeface="Georgia Pro"/>
              </a:rPr>
              <a:t> </a:t>
            </a:r>
            <a:r>
              <a:rPr lang="en-US" sz="2400" dirty="0" err="1">
                <a:solidFill>
                  <a:srgbClr val="FFFFFF"/>
                </a:solidFill>
                <a:latin typeface="Georgia Pro"/>
                <a:ea typeface="Georgia Pro"/>
                <a:cs typeface="Georgia Pro"/>
                <a:sym typeface="Georgia Pro"/>
              </a:rPr>
              <a:t>palloralleja</a:t>
            </a:r>
            <a:endParaRPr lang="en-US" sz="2400" dirty="0">
              <a:solidFill>
                <a:srgbClr val="FFFFFF"/>
              </a:solidFill>
              <a:latin typeface="Georgia Pro"/>
              <a:ea typeface="Georgia Pro"/>
              <a:cs typeface="Georgia Pro"/>
              <a:sym typeface="Georgia Pro"/>
            </a:endParaRPr>
          </a:p>
          <a:p>
            <a:pPr marL="932688" lvl="2" indent="-310896" algn="l">
              <a:lnSpc>
                <a:spcPts val="4320"/>
              </a:lnSpc>
              <a:buFont typeface="Arial"/>
              <a:buChar char="⚬"/>
            </a:pPr>
            <a:r>
              <a:rPr lang="en-US" sz="2400" dirty="0" err="1">
                <a:solidFill>
                  <a:srgbClr val="FFFFFF"/>
                </a:solidFill>
                <a:latin typeface="Georgia Pro"/>
                <a:ea typeface="Georgia Pro"/>
                <a:cs typeface="Georgia Pro"/>
                <a:sym typeface="Georgia Pro"/>
              </a:rPr>
              <a:t>Enemmän</a:t>
            </a:r>
            <a:r>
              <a:rPr lang="en-US" sz="2400" dirty="0">
                <a:solidFill>
                  <a:srgbClr val="FFFFFF"/>
                </a:solidFill>
                <a:latin typeface="Georgia Pro"/>
                <a:ea typeface="Georgia Pro"/>
                <a:cs typeface="Georgia Pro"/>
                <a:sym typeface="Georgia Pro"/>
              </a:rPr>
              <a:t> </a:t>
            </a:r>
            <a:r>
              <a:rPr lang="en-US" sz="2400" dirty="0" err="1">
                <a:solidFill>
                  <a:srgbClr val="FFFFFF"/>
                </a:solidFill>
                <a:latin typeface="Georgia Pro"/>
                <a:ea typeface="Georgia Pro"/>
                <a:cs typeface="Georgia Pro"/>
                <a:sym typeface="Georgia Pro"/>
              </a:rPr>
              <a:t>kosketuksia</a:t>
            </a:r>
            <a:r>
              <a:rPr lang="en-US" sz="2400" dirty="0">
                <a:solidFill>
                  <a:srgbClr val="FFFFFF"/>
                </a:solidFill>
                <a:latin typeface="Georgia Pro"/>
                <a:ea typeface="Georgia Pro"/>
                <a:cs typeface="Georgia Pro"/>
                <a:sym typeface="Georgia Pro"/>
              </a:rPr>
              <a:t> per </a:t>
            </a:r>
            <a:r>
              <a:rPr lang="en-US" sz="2400" dirty="0" err="1">
                <a:solidFill>
                  <a:srgbClr val="FFFFFF"/>
                </a:solidFill>
                <a:latin typeface="Georgia Pro"/>
                <a:ea typeface="Georgia Pro"/>
                <a:cs typeface="Georgia Pro"/>
                <a:sym typeface="Georgia Pro"/>
              </a:rPr>
              <a:t>pelaaja</a:t>
            </a:r>
            <a:endParaRPr lang="en-US" sz="2400" dirty="0">
              <a:solidFill>
                <a:srgbClr val="FFFFFF"/>
              </a:solidFill>
              <a:latin typeface="Georgia Pro"/>
              <a:ea typeface="Georgia Pro"/>
              <a:cs typeface="Georgia Pro"/>
              <a:sym typeface="Georgia Pro"/>
            </a:endParaRPr>
          </a:p>
          <a:p>
            <a:pPr marL="932688" lvl="2" indent="-310896" algn="l">
              <a:lnSpc>
                <a:spcPts val="4320"/>
              </a:lnSpc>
              <a:buFont typeface="Arial"/>
              <a:buChar char="⚬"/>
            </a:pPr>
            <a:r>
              <a:rPr lang="en-US" sz="2400" dirty="0" err="1">
                <a:solidFill>
                  <a:srgbClr val="FFFFFF"/>
                </a:solidFill>
                <a:latin typeface="Georgia Pro"/>
                <a:ea typeface="Georgia Pro"/>
                <a:cs typeface="Georgia Pro"/>
                <a:sym typeface="Georgia Pro"/>
              </a:rPr>
              <a:t>Taitojen</a:t>
            </a:r>
            <a:r>
              <a:rPr lang="en-US" sz="2400" dirty="0">
                <a:solidFill>
                  <a:srgbClr val="FFFFFF"/>
                </a:solidFill>
                <a:latin typeface="Georgia Pro"/>
                <a:ea typeface="Georgia Pro"/>
                <a:cs typeface="Georgia Pro"/>
                <a:sym typeface="Georgia Pro"/>
              </a:rPr>
              <a:t> </a:t>
            </a:r>
            <a:r>
              <a:rPr lang="en-US" sz="2400" dirty="0" err="1">
                <a:solidFill>
                  <a:srgbClr val="FFFFFF"/>
                </a:solidFill>
                <a:latin typeface="Georgia Pro"/>
                <a:ea typeface="Georgia Pro"/>
                <a:cs typeface="Georgia Pro"/>
                <a:sym typeface="Georgia Pro"/>
              </a:rPr>
              <a:t>kehittymisen</a:t>
            </a:r>
            <a:r>
              <a:rPr lang="en-US" sz="2400" dirty="0">
                <a:solidFill>
                  <a:srgbClr val="FFFFFF"/>
                </a:solidFill>
                <a:latin typeface="Georgia Pro"/>
                <a:ea typeface="Georgia Pro"/>
                <a:cs typeface="Georgia Pro"/>
                <a:sym typeface="Georgia Pro"/>
              </a:rPr>
              <a:t> </a:t>
            </a:r>
            <a:r>
              <a:rPr lang="en-US" sz="2400" dirty="0" err="1">
                <a:solidFill>
                  <a:srgbClr val="FFFFFF"/>
                </a:solidFill>
                <a:latin typeface="Georgia Pro"/>
                <a:ea typeface="Georgia Pro"/>
                <a:cs typeface="Georgia Pro"/>
                <a:sym typeface="Georgia Pro"/>
              </a:rPr>
              <a:t>näkökulma</a:t>
            </a:r>
            <a:endParaRPr lang="en-US" sz="2400" dirty="0">
              <a:solidFill>
                <a:srgbClr val="FFFFFF"/>
              </a:solidFill>
              <a:latin typeface="Georgia Pro"/>
              <a:ea typeface="Georgia Pro"/>
              <a:cs typeface="Georgia Pro"/>
              <a:sym typeface="Georgia Pro"/>
            </a:endParaRPr>
          </a:p>
          <a:p>
            <a:pPr marL="932688" lvl="2" indent="-310896" algn="l">
              <a:lnSpc>
                <a:spcPts val="4320"/>
              </a:lnSpc>
              <a:buFont typeface="Arial"/>
              <a:buChar char="⚬"/>
            </a:pPr>
            <a:r>
              <a:rPr lang="en-US" sz="2400" dirty="0">
                <a:solidFill>
                  <a:srgbClr val="FFFFFF"/>
                </a:solidFill>
                <a:latin typeface="Georgia Pro"/>
                <a:ea typeface="Georgia Pro"/>
                <a:cs typeface="Georgia Pro"/>
                <a:sym typeface="Georgia Pro"/>
              </a:rPr>
              <a:t>Pelin </a:t>
            </a:r>
            <a:r>
              <a:rPr lang="en-US" sz="2400" dirty="0" err="1">
                <a:solidFill>
                  <a:srgbClr val="FFFFFF"/>
                </a:solidFill>
                <a:latin typeface="Georgia Pro"/>
                <a:ea typeface="Georgia Pro"/>
                <a:cs typeface="Georgia Pro"/>
                <a:sym typeface="Georgia Pro"/>
              </a:rPr>
              <a:t>mielekkyys</a:t>
            </a:r>
            <a:endParaRPr lang="en-US" sz="2400" dirty="0">
              <a:solidFill>
                <a:srgbClr val="FFFFFF"/>
              </a:solidFill>
              <a:latin typeface="Georgia Pro"/>
              <a:ea typeface="Georgia Pro"/>
              <a:cs typeface="Georgia Pro"/>
              <a:sym typeface="Georgia Pro"/>
            </a:endParaRPr>
          </a:p>
          <a:p>
            <a:pPr marL="932688" lvl="2" indent="-310896" algn="l">
              <a:lnSpc>
                <a:spcPts val="4320"/>
              </a:lnSpc>
              <a:buFont typeface="Arial"/>
              <a:buChar char="⚬"/>
            </a:pPr>
            <a:r>
              <a:rPr lang="en-US" sz="2400" dirty="0" err="1">
                <a:solidFill>
                  <a:srgbClr val="FFFFFF"/>
                </a:solidFill>
                <a:latin typeface="Georgia Pro"/>
                <a:ea typeface="Georgia Pro"/>
                <a:cs typeface="Georgia Pro"/>
                <a:sym typeface="Georgia Pro"/>
              </a:rPr>
              <a:t>Enemmän</a:t>
            </a:r>
            <a:r>
              <a:rPr lang="en-US" sz="2400" dirty="0">
                <a:solidFill>
                  <a:srgbClr val="FFFFFF"/>
                </a:solidFill>
                <a:latin typeface="Georgia Pro"/>
                <a:ea typeface="Georgia Pro"/>
                <a:cs typeface="Georgia Pro"/>
                <a:sym typeface="Georgia Pro"/>
              </a:rPr>
              <a:t> </a:t>
            </a:r>
            <a:r>
              <a:rPr lang="en-US" sz="2400" dirty="0" err="1">
                <a:solidFill>
                  <a:srgbClr val="FFFFFF"/>
                </a:solidFill>
                <a:latin typeface="Georgia Pro"/>
                <a:ea typeface="Georgia Pro"/>
                <a:cs typeface="Georgia Pro"/>
                <a:sym typeface="Georgia Pro"/>
              </a:rPr>
              <a:t>hyökkäyksiä</a:t>
            </a:r>
            <a:r>
              <a:rPr lang="en-US" sz="2400" dirty="0">
                <a:solidFill>
                  <a:srgbClr val="FFFFFF"/>
                </a:solidFill>
                <a:latin typeface="Georgia Pro"/>
                <a:ea typeface="Georgia Pro"/>
                <a:cs typeface="Georgia Pro"/>
                <a:sym typeface="Georgia Pro"/>
              </a:rPr>
              <a:t> – </a:t>
            </a:r>
            <a:r>
              <a:rPr lang="en-US" sz="2400" dirty="0" err="1">
                <a:solidFill>
                  <a:srgbClr val="FFFFFF"/>
                </a:solidFill>
                <a:latin typeface="Georgia Pro"/>
                <a:ea typeface="Georgia Pro"/>
                <a:cs typeface="Georgia Pro"/>
                <a:sym typeface="Georgia Pro"/>
              </a:rPr>
              <a:t>nopeammin</a:t>
            </a:r>
            <a:r>
              <a:rPr lang="en-US" sz="2400" dirty="0">
                <a:solidFill>
                  <a:srgbClr val="FFFFFF"/>
                </a:solidFill>
                <a:latin typeface="Georgia Pro"/>
                <a:ea typeface="Georgia Pro"/>
                <a:cs typeface="Georgia Pro"/>
                <a:sym typeface="Georgia Pro"/>
              </a:rPr>
              <a:t> 3 </a:t>
            </a:r>
            <a:r>
              <a:rPr lang="en-US" sz="2400" dirty="0" err="1">
                <a:solidFill>
                  <a:srgbClr val="FFFFFF"/>
                </a:solidFill>
                <a:latin typeface="Georgia Pro"/>
                <a:ea typeface="Georgia Pro"/>
                <a:cs typeface="Georgia Pro"/>
                <a:sym typeface="Georgia Pro"/>
              </a:rPr>
              <a:t>kosketuksen</a:t>
            </a:r>
            <a:r>
              <a:rPr lang="en-US" sz="2400" dirty="0">
                <a:solidFill>
                  <a:srgbClr val="FFFFFF"/>
                </a:solidFill>
                <a:latin typeface="Georgia Pro"/>
                <a:ea typeface="Georgia Pro"/>
                <a:cs typeface="Georgia Pro"/>
                <a:sym typeface="Georgia Pro"/>
              </a:rPr>
              <a:t> </a:t>
            </a:r>
            <a:r>
              <a:rPr lang="en-US" sz="2400" dirty="0" err="1">
                <a:solidFill>
                  <a:srgbClr val="FFFFFF"/>
                </a:solidFill>
                <a:latin typeface="Georgia Pro"/>
                <a:ea typeface="Georgia Pro"/>
                <a:cs typeface="Georgia Pro"/>
                <a:sym typeface="Georgia Pro"/>
              </a:rPr>
              <a:t>peliin</a:t>
            </a:r>
            <a:r>
              <a:rPr lang="en-US" sz="2400" dirty="0">
                <a:solidFill>
                  <a:srgbClr val="FFFFFF"/>
                </a:solidFill>
                <a:latin typeface="Georgia Pro"/>
                <a:ea typeface="Georgia Pro"/>
                <a:cs typeface="Georgia Pro"/>
                <a:sym typeface="Georgia Pro"/>
              </a:rPr>
              <a:t> </a:t>
            </a:r>
            <a:r>
              <a:rPr lang="en-US" sz="2400" dirty="0" err="1">
                <a:solidFill>
                  <a:srgbClr val="FFFFFF"/>
                </a:solidFill>
                <a:latin typeface="Georgia Pro"/>
                <a:ea typeface="Georgia Pro"/>
                <a:cs typeface="Georgia Pro"/>
                <a:sym typeface="Georgia Pro"/>
              </a:rPr>
              <a:t>kiinni</a:t>
            </a:r>
            <a:endParaRPr lang="en-US" sz="2400" dirty="0">
              <a:solidFill>
                <a:srgbClr val="FFFFFF"/>
              </a:solidFill>
              <a:latin typeface="Georgia Pro"/>
              <a:ea typeface="Georgia Pro"/>
              <a:cs typeface="Georgia Pro"/>
              <a:sym typeface="Georgia Pro"/>
            </a:endParaRPr>
          </a:p>
          <a:p>
            <a:pPr marL="932688" lvl="2" indent="-310896" algn="l">
              <a:lnSpc>
                <a:spcPts val="4320"/>
              </a:lnSpc>
              <a:buFont typeface="Arial"/>
              <a:buChar char="⚬"/>
            </a:pPr>
            <a:r>
              <a:rPr lang="en-US" sz="2400" dirty="0" err="1">
                <a:solidFill>
                  <a:srgbClr val="FFFFFF"/>
                </a:solidFill>
                <a:latin typeface="Georgia Pro"/>
                <a:ea typeface="Georgia Pro"/>
                <a:cs typeface="Georgia Pro"/>
                <a:sym typeface="Georgia Pro"/>
              </a:rPr>
              <a:t>Nopeammin</a:t>
            </a:r>
            <a:r>
              <a:rPr lang="en-US" sz="2400" dirty="0">
                <a:solidFill>
                  <a:srgbClr val="FFFFFF"/>
                </a:solidFill>
                <a:latin typeface="Georgia Pro"/>
                <a:ea typeface="Georgia Pro"/>
                <a:cs typeface="Georgia Pro"/>
                <a:sym typeface="Georgia Pro"/>
              </a:rPr>
              <a:t> </a:t>
            </a:r>
            <a:r>
              <a:rPr lang="en-US" sz="2400" dirty="0" err="1">
                <a:solidFill>
                  <a:srgbClr val="FFFFFF"/>
                </a:solidFill>
                <a:latin typeface="Georgia Pro"/>
                <a:ea typeface="Georgia Pro"/>
                <a:cs typeface="Georgia Pro"/>
                <a:sym typeface="Georgia Pro"/>
              </a:rPr>
              <a:t>kiinni</a:t>
            </a:r>
            <a:r>
              <a:rPr lang="en-US" sz="2400" dirty="0">
                <a:solidFill>
                  <a:srgbClr val="FFFFFF"/>
                </a:solidFill>
                <a:latin typeface="Georgia Pro"/>
                <a:ea typeface="Georgia Pro"/>
                <a:cs typeface="Georgia Pro"/>
                <a:sym typeface="Georgia Pro"/>
              </a:rPr>
              <a:t> </a:t>
            </a:r>
            <a:r>
              <a:rPr lang="en-US" sz="2400" dirty="0" err="1">
                <a:solidFill>
                  <a:srgbClr val="FFFFFF"/>
                </a:solidFill>
                <a:latin typeface="Georgia Pro"/>
                <a:ea typeface="Georgia Pro"/>
                <a:cs typeface="Georgia Pro"/>
                <a:sym typeface="Georgia Pro"/>
              </a:rPr>
              <a:t>lajiin</a:t>
            </a:r>
            <a:r>
              <a:rPr lang="en-US" sz="2400" dirty="0">
                <a:solidFill>
                  <a:srgbClr val="FFFFFF"/>
                </a:solidFill>
                <a:latin typeface="Georgia Pro"/>
                <a:ea typeface="Georgia Pro"/>
                <a:cs typeface="Georgia Pro"/>
                <a:sym typeface="Georgia Pro"/>
              </a:rPr>
              <a:t> (mm. </a:t>
            </a:r>
            <a:r>
              <a:rPr lang="en-US" sz="2400" dirty="0" err="1">
                <a:solidFill>
                  <a:srgbClr val="FFFFFF"/>
                </a:solidFill>
                <a:latin typeface="Georgia Pro"/>
                <a:ea typeface="Georgia Pro"/>
                <a:cs typeface="Georgia Pro"/>
                <a:sym typeface="Georgia Pro"/>
              </a:rPr>
              <a:t>myöhään</a:t>
            </a:r>
            <a:r>
              <a:rPr lang="en-US" sz="2400" dirty="0">
                <a:solidFill>
                  <a:srgbClr val="FFFFFF"/>
                </a:solidFill>
                <a:latin typeface="Georgia Pro"/>
                <a:ea typeface="Georgia Pro"/>
                <a:cs typeface="Georgia Pro"/>
                <a:sym typeface="Georgia Pro"/>
              </a:rPr>
              <a:t> </a:t>
            </a:r>
            <a:r>
              <a:rPr lang="en-US" sz="2400" dirty="0" err="1">
                <a:solidFill>
                  <a:srgbClr val="FFFFFF"/>
                </a:solidFill>
                <a:latin typeface="Georgia Pro"/>
                <a:ea typeface="Georgia Pro"/>
                <a:cs typeface="Georgia Pro"/>
                <a:sym typeface="Georgia Pro"/>
              </a:rPr>
              <a:t>aloittaneet</a:t>
            </a:r>
            <a:r>
              <a:rPr lang="en-US" sz="2400" dirty="0">
                <a:solidFill>
                  <a:srgbClr val="FFFFFF"/>
                </a:solidFill>
                <a:latin typeface="Georgia Pro"/>
                <a:ea typeface="Georgia Pro"/>
                <a:cs typeface="Georgia Pro"/>
                <a:sym typeface="Georgia Pro"/>
              </a:rPr>
              <a:t>, </a:t>
            </a:r>
            <a:r>
              <a:rPr lang="en-US" sz="2400" dirty="0" err="1">
                <a:solidFill>
                  <a:srgbClr val="FFFFFF"/>
                </a:solidFill>
                <a:latin typeface="Georgia Pro"/>
                <a:ea typeface="Georgia Pro"/>
                <a:cs typeface="Georgia Pro"/>
                <a:sym typeface="Georgia Pro"/>
              </a:rPr>
              <a:t>tasoltaan</a:t>
            </a:r>
            <a:r>
              <a:rPr lang="en-US" sz="2400" dirty="0">
                <a:solidFill>
                  <a:srgbClr val="FFFFFF"/>
                </a:solidFill>
                <a:latin typeface="Georgia Pro"/>
                <a:ea typeface="Georgia Pro"/>
                <a:cs typeface="Georgia Pro"/>
                <a:sym typeface="Georgia Pro"/>
              </a:rPr>
              <a:t> </a:t>
            </a:r>
            <a:r>
              <a:rPr lang="en-US" sz="2400" dirty="0" err="1">
                <a:solidFill>
                  <a:srgbClr val="FFFFFF"/>
                </a:solidFill>
                <a:latin typeface="Georgia Pro"/>
                <a:ea typeface="Georgia Pro"/>
                <a:cs typeface="Georgia Pro"/>
                <a:sym typeface="Georgia Pro"/>
              </a:rPr>
              <a:t>vielä</a:t>
            </a:r>
            <a:r>
              <a:rPr lang="en-US" sz="2400" dirty="0">
                <a:solidFill>
                  <a:srgbClr val="FFFFFF"/>
                </a:solidFill>
                <a:latin typeface="Georgia Pro"/>
                <a:ea typeface="Georgia Pro"/>
                <a:cs typeface="Georgia Pro"/>
                <a:sym typeface="Georgia Pro"/>
              </a:rPr>
              <a:t> </a:t>
            </a:r>
            <a:r>
              <a:rPr lang="en-US" sz="2400" dirty="0" err="1">
                <a:solidFill>
                  <a:srgbClr val="FFFFFF"/>
                </a:solidFill>
                <a:latin typeface="Georgia Pro"/>
                <a:ea typeface="Georgia Pro"/>
                <a:cs typeface="Georgia Pro"/>
                <a:sym typeface="Georgia Pro"/>
              </a:rPr>
              <a:t>heikommat</a:t>
            </a:r>
            <a:r>
              <a:rPr lang="en-US" sz="2400" dirty="0">
                <a:solidFill>
                  <a:srgbClr val="FFFFFF"/>
                </a:solidFill>
                <a:latin typeface="Georgia Pro"/>
                <a:ea typeface="Georgia Pro"/>
                <a:cs typeface="Georgia Pro"/>
                <a:sym typeface="Georgia Pro"/>
              </a:rPr>
              <a:t>)</a:t>
            </a:r>
          </a:p>
          <a:p>
            <a:pPr marL="466344" lvl="1" indent="-233172" algn="l">
              <a:lnSpc>
                <a:spcPts val="4320"/>
              </a:lnSpc>
              <a:buFont typeface="Arial"/>
              <a:buChar char="•"/>
            </a:pPr>
            <a:r>
              <a:rPr lang="en-US" sz="2400" b="1" dirty="0">
                <a:solidFill>
                  <a:srgbClr val="FFFFFF"/>
                </a:solidFill>
                <a:latin typeface="Georgia Pro Bold"/>
                <a:ea typeface="Georgia Pro Bold"/>
                <a:cs typeface="Georgia Pro Bold"/>
                <a:sym typeface="Georgia Pro Bold"/>
              </a:rPr>
              <a:t>Koppi </a:t>
            </a:r>
            <a:r>
              <a:rPr lang="en-US" sz="2400" b="1" dirty="0" err="1">
                <a:solidFill>
                  <a:srgbClr val="FFFFFF"/>
                </a:solidFill>
                <a:latin typeface="Georgia Pro Bold"/>
                <a:ea typeface="Georgia Pro Bold"/>
                <a:cs typeface="Georgia Pro Bold"/>
                <a:sym typeface="Georgia Pro Bold"/>
              </a:rPr>
              <a:t>poistuu</a:t>
            </a:r>
            <a:endParaRPr lang="en-US" sz="2400" b="1" dirty="0">
              <a:solidFill>
                <a:srgbClr val="FFFFFF"/>
              </a:solidFill>
              <a:latin typeface="Georgia Pro Bold"/>
              <a:ea typeface="Georgia Pro Bold"/>
              <a:cs typeface="Georgia Pro Bold"/>
              <a:sym typeface="Georgia Pro Bold"/>
            </a:endParaRPr>
          </a:p>
          <a:p>
            <a:pPr marL="466344" lvl="1" indent="-233172" algn="l">
              <a:lnSpc>
                <a:spcPts val="4320"/>
              </a:lnSpc>
              <a:buFont typeface="Arial"/>
              <a:buChar char="•"/>
            </a:pPr>
            <a:r>
              <a:rPr lang="en-US" sz="2400" b="1" dirty="0" err="1">
                <a:solidFill>
                  <a:srgbClr val="FFFFFF"/>
                </a:solidFill>
                <a:latin typeface="Georgia Pro Bold"/>
                <a:ea typeface="Georgia Pro Bold"/>
                <a:cs typeface="Georgia Pro Bold"/>
                <a:sym typeface="Georgia Pro Bold"/>
              </a:rPr>
              <a:t>Kaikki</a:t>
            </a:r>
            <a:r>
              <a:rPr lang="en-US" sz="2400" b="1" dirty="0">
                <a:solidFill>
                  <a:srgbClr val="FFFFFF"/>
                </a:solidFill>
                <a:latin typeface="Georgia Pro Bold"/>
                <a:ea typeface="Georgia Pro Bold"/>
                <a:cs typeface="Georgia Pro Bold"/>
                <a:sym typeface="Georgia Pro Bold"/>
              </a:rPr>
              <a:t> </a:t>
            </a:r>
            <a:r>
              <a:rPr lang="en-US" sz="2400" b="1" dirty="0" err="1">
                <a:solidFill>
                  <a:srgbClr val="FFFFFF"/>
                </a:solidFill>
                <a:latin typeface="Georgia Pro Bold"/>
                <a:ea typeface="Georgia Pro Bold"/>
                <a:cs typeface="Georgia Pro Bold"/>
                <a:sym typeface="Georgia Pro Bold"/>
              </a:rPr>
              <a:t>pelaajat</a:t>
            </a:r>
            <a:r>
              <a:rPr lang="en-US" sz="2400" b="1" dirty="0">
                <a:solidFill>
                  <a:srgbClr val="FFFFFF"/>
                </a:solidFill>
                <a:latin typeface="Georgia Pro Bold"/>
                <a:ea typeface="Georgia Pro Bold"/>
                <a:cs typeface="Georgia Pro Bold"/>
                <a:sym typeface="Georgia Pro Bold"/>
              </a:rPr>
              <a:t> </a:t>
            </a:r>
            <a:r>
              <a:rPr lang="en-US" sz="2400" b="1" dirty="0" err="1">
                <a:solidFill>
                  <a:srgbClr val="FFFFFF"/>
                </a:solidFill>
                <a:latin typeface="Georgia Pro Bold"/>
                <a:ea typeface="Georgia Pro Bold"/>
                <a:cs typeface="Georgia Pro Bold"/>
                <a:sym typeface="Georgia Pro Bold"/>
              </a:rPr>
              <a:t>kiertovaihdossa</a:t>
            </a:r>
            <a:r>
              <a:rPr lang="en-US" sz="2400" b="1" dirty="0">
                <a:solidFill>
                  <a:srgbClr val="FFFFFF"/>
                </a:solidFill>
                <a:latin typeface="Georgia Pro Bold"/>
                <a:ea typeface="Georgia Pro Bold"/>
                <a:cs typeface="Georgia Pro Bold"/>
                <a:sym typeface="Georgia Pro Bold"/>
              </a:rPr>
              <a:t> – EI </a:t>
            </a:r>
            <a:r>
              <a:rPr lang="en-US" sz="2400" b="1" dirty="0" err="1">
                <a:solidFill>
                  <a:srgbClr val="FFFFFF"/>
                </a:solidFill>
                <a:latin typeface="Georgia Pro Bold"/>
                <a:ea typeface="Georgia Pro Bold"/>
                <a:cs typeface="Georgia Pro Bold"/>
                <a:sym typeface="Georgia Pro Bold"/>
              </a:rPr>
              <a:t>pelaajavaihtoja</a:t>
            </a:r>
            <a:endParaRPr lang="en-US" sz="2400" b="1" dirty="0">
              <a:solidFill>
                <a:srgbClr val="FFFFFF"/>
              </a:solidFill>
              <a:latin typeface="Georgia Pro Bold"/>
              <a:ea typeface="Georgia Pro Bold"/>
              <a:cs typeface="Georgia Pro Bold"/>
              <a:sym typeface="Georgia Pro Bold"/>
            </a:endParaRPr>
          </a:p>
          <a:p>
            <a:pPr marL="932688" lvl="2" indent="-310896" algn="l">
              <a:lnSpc>
                <a:spcPts val="4320"/>
              </a:lnSpc>
              <a:buFont typeface="Arial"/>
              <a:buChar char="⚬"/>
            </a:pPr>
            <a:r>
              <a:rPr lang="en-US" sz="2400" dirty="0" err="1">
                <a:solidFill>
                  <a:srgbClr val="FFFFFF"/>
                </a:solidFill>
                <a:latin typeface="Georgia Pro"/>
                <a:ea typeface="Georgia Pro"/>
                <a:cs typeface="Georgia Pro"/>
                <a:sym typeface="Georgia Pro"/>
              </a:rPr>
              <a:t>Pienempiä</a:t>
            </a:r>
            <a:r>
              <a:rPr lang="en-US" sz="2400" dirty="0">
                <a:solidFill>
                  <a:srgbClr val="FFFFFF"/>
                </a:solidFill>
                <a:latin typeface="Georgia Pro"/>
                <a:ea typeface="Georgia Pro"/>
                <a:cs typeface="Georgia Pro"/>
                <a:sym typeface="Georgia Pro"/>
              </a:rPr>
              <a:t> </a:t>
            </a:r>
            <a:r>
              <a:rPr lang="en-US" sz="2400" dirty="0" err="1">
                <a:solidFill>
                  <a:srgbClr val="FFFFFF"/>
                </a:solidFill>
                <a:latin typeface="Georgia Pro"/>
                <a:ea typeface="Georgia Pro"/>
                <a:cs typeface="Georgia Pro"/>
                <a:sym typeface="Georgia Pro"/>
              </a:rPr>
              <a:t>joukkueita</a:t>
            </a:r>
            <a:r>
              <a:rPr lang="en-US" sz="2400" dirty="0">
                <a:solidFill>
                  <a:srgbClr val="FFFFFF"/>
                </a:solidFill>
                <a:latin typeface="Georgia Pro"/>
                <a:ea typeface="Georgia Pro"/>
                <a:cs typeface="Georgia Pro"/>
                <a:sym typeface="Georgia Pro"/>
              </a:rPr>
              <a:t> ja </a:t>
            </a:r>
            <a:r>
              <a:rPr lang="en-US" sz="2400" dirty="0" err="1">
                <a:solidFill>
                  <a:srgbClr val="FFFFFF"/>
                </a:solidFill>
                <a:latin typeface="Georgia Pro"/>
                <a:ea typeface="Georgia Pro"/>
                <a:cs typeface="Georgia Pro"/>
                <a:sym typeface="Georgia Pro"/>
              </a:rPr>
              <a:t>enemmän</a:t>
            </a:r>
            <a:r>
              <a:rPr lang="en-US" sz="2400" dirty="0">
                <a:solidFill>
                  <a:srgbClr val="FFFFFF"/>
                </a:solidFill>
                <a:latin typeface="Georgia Pro"/>
                <a:ea typeface="Georgia Pro"/>
                <a:cs typeface="Georgia Pro"/>
                <a:sym typeface="Georgia Pro"/>
              </a:rPr>
              <a:t> </a:t>
            </a:r>
            <a:r>
              <a:rPr lang="en-US" sz="2400" dirty="0" err="1">
                <a:solidFill>
                  <a:srgbClr val="FFFFFF"/>
                </a:solidFill>
                <a:latin typeface="Georgia Pro"/>
                <a:ea typeface="Georgia Pro"/>
                <a:cs typeface="Georgia Pro"/>
                <a:sym typeface="Georgia Pro"/>
              </a:rPr>
              <a:t>pelejä</a:t>
            </a:r>
            <a:r>
              <a:rPr lang="en-US" sz="2400" dirty="0">
                <a:solidFill>
                  <a:srgbClr val="FFFFFF"/>
                </a:solidFill>
                <a:latin typeface="Georgia Pro"/>
                <a:ea typeface="Georgia Pro"/>
                <a:cs typeface="Georgia Pro"/>
                <a:sym typeface="Georgia Pro"/>
              </a:rPr>
              <a:t> ja </a:t>
            </a:r>
            <a:r>
              <a:rPr lang="en-US" sz="2400" dirty="0" err="1">
                <a:solidFill>
                  <a:srgbClr val="FFFFFF"/>
                </a:solidFill>
                <a:latin typeface="Georgia Pro"/>
                <a:ea typeface="Georgia Pro"/>
                <a:cs typeface="Georgia Pro"/>
                <a:sym typeface="Georgia Pro"/>
              </a:rPr>
              <a:t>kosketuksia</a:t>
            </a:r>
            <a:r>
              <a:rPr lang="en-US" sz="2400" dirty="0">
                <a:solidFill>
                  <a:srgbClr val="FFFFFF"/>
                </a:solidFill>
                <a:latin typeface="Georgia Pro"/>
                <a:ea typeface="Georgia Pro"/>
                <a:cs typeface="Georgia Pro"/>
                <a:sym typeface="Georgia Pro"/>
              </a:rPr>
              <a:t> </a:t>
            </a:r>
            <a:r>
              <a:rPr lang="en-US" sz="2400" dirty="0" err="1">
                <a:solidFill>
                  <a:srgbClr val="FFFFFF"/>
                </a:solidFill>
                <a:latin typeface="Georgia Pro"/>
                <a:ea typeface="Georgia Pro"/>
                <a:cs typeface="Georgia Pro"/>
                <a:sym typeface="Georgia Pro"/>
              </a:rPr>
              <a:t>yksittäisille</a:t>
            </a:r>
            <a:r>
              <a:rPr lang="en-US" sz="2400" dirty="0">
                <a:solidFill>
                  <a:srgbClr val="FFFFFF"/>
                </a:solidFill>
                <a:latin typeface="Georgia Pro"/>
                <a:ea typeface="Georgia Pro"/>
                <a:cs typeface="Georgia Pro"/>
                <a:sym typeface="Georgia Pro"/>
              </a:rPr>
              <a:t> </a:t>
            </a:r>
            <a:r>
              <a:rPr lang="en-US" sz="2400" dirty="0" err="1">
                <a:solidFill>
                  <a:srgbClr val="FFFFFF"/>
                </a:solidFill>
                <a:latin typeface="Georgia Pro"/>
                <a:ea typeface="Georgia Pro"/>
                <a:cs typeface="Georgia Pro"/>
                <a:sym typeface="Georgia Pro"/>
              </a:rPr>
              <a:t>pelaajille</a:t>
            </a:r>
            <a:endParaRPr lang="en-US" sz="2400" dirty="0">
              <a:solidFill>
                <a:srgbClr val="FFFFFF"/>
              </a:solidFill>
              <a:latin typeface="Georgia Pro"/>
              <a:ea typeface="Georgia Pro"/>
              <a:cs typeface="Georgia Pro"/>
              <a:sym typeface="Georgia Pro"/>
            </a:endParaRPr>
          </a:p>
          <a:p>
            <a:pPr marL="466344" lvl="1" indent="-233172" algn="l">
              <a:lnSpc>
                <a:spcPts val="4320"/>
              </a:lnSpc>
              <a:buFont typeface="Arial"/>
              <a:buChar char="•"/>
            </a:pPr>
            <a:r>
              <a:rPr lang="en-US" sz="2400" b="1" dirty="0" err="1">
                <a:solidFill>
                  <a:srgbClr val="FFFFFF"/>
                </a:solidFill>
                <a:latin typeface="Georgia Pro Bold"/>
                <a:ea typeface="Georgia Pro Bold"/>
                <a:cs typeface="Georgia Pro Bold"/>
                <a:sym typeface="Georgia Pro Bold"/>
              </a:rPr>
              <a:t>Vapaa</a:t>
            </a:r>
            <a:r>
              <a:rPr lang="en-US" sz="2400" b="1" dirty="0">
                <a:solidFill>
                  <a:srgbClr val="FFFFFF"/>
                </a:solidFill>
                <a:latin typeface="Georgia Pro Bold"/>
                <a:ea typeface="Georgia Pro Bold"/>
                <a:cs typeface="Georgia Pro Bold"/>
                <a:sym typeface="Georgia Pro Bold"/>
              </a:rPr>
              <a:t> </a:t>
            </a:r>
            <a:r>
              <a:rPr lang="en-US" sz="2400" b="1" dirty="0" err="1">
                <a:solidFill>
                  <a:srgbClr val="FFFFFF"/>
                </a:solidFill>
                <a:latin typeface="Georgia Pro Bold"/>
                <a:ea typeface="Georgia Pro Bold"/>
                <a:cs typeface="Georgia Pro Bold"/>
                <a:sym typeface="Georgia Pro Bold"/>
              </a:rPr>
              <a:t>syöttö</a:t>
            </a:r>
            <a:r>
              <a:rPr lang="en-US" sz="2400" b="1" dirty="0">
                <a:solidFill>
                  <a:srgbClr val="FFFFFF"/>
                </a:solidFill>
                <a:latin typeface="Georgia Pro Bold"/>
                <a:ea typeface="Georgia Pro Bold"/>
                <a:cs typeface="Georgia Pro Bold"/>
                <a:sym typeface="Georgia Pro Bold"/>
              </a:rPr>
              <a:t> ja </a:t>
            </a:r>
            <a:r>
              <a:rPr lang="en-US" sz="2400" b="1" dirty="0" err="1">
                <a:solidFill>
                  <a:srgbClr val="FFFFFF"/>
                </a:solidFill>
                <a:latin typeface="Georgia Pro Bold"/>
                <a:ea typeface="Georgia Pro Bold"/>
                <a:cs typeface="Georgia Pro Bold"/>
                <a:sym typeface="Georgia Pro Bold"/>
              </a:rPr>
              <a:t>vastaanotto</a:t>
            </a:r>
            <a:endParaRPr lang="en-US" sz="2400" b="1" dirty="0">
              <a:solidFill>
                <a:srgbClr val="FFFFFF"/>
              </a:solidFill>
              <a:latin typeface="Georgia Pro Bold"/>
              <a:ea typeface="Georgia Pro Bold"/>
              <a:cs typeface="Georgia Pro Bold"/>
              <a:sym typeface="Georgia Pro 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645924" y="1060033"/>
            <a:ext cx="6985638" cy="3267075"/>
          </a:xfrm>
          <a:prstGeom prst="rect">
            <a:avLst/>
          </a:prstGeom>
        </p:spPr>
        <p:txBody>
          <a:bodyPr lIns="0" tIns="0" rIns="0" bIns="0" rtlCol="0" anchor="t">
            <a:spAutoFit/>
          </a:bodyPr>
          <a:lstStyle/>
          <a:p>
            <a:pPr marL="0" lvl="0" indent="0" algn="l">
              <a:lnSpc>
                <a:spcPts val="8580"/>
              </a:lnSpc>
            </a:pPr>
            <a:r>
              <a:rPr lang="en-US" sz="7150">
                <a:solidFill>
                  <a:srgbClr val="FFFFFF"/>
                </a:solidFill>
                <a:latin typeface="Georgia Pro"/>
                <a:ea typeface="Georgia Pro"/>
                <a:cs typeface="Georgia Pro"/>
                <a:sym typeface="Georgia Pro"/>
              </a:rPr>
              <a:t>Muutokset</a:t>
            </a:r>
          </a:p>
          <a:p>
            <a:pPr marL="0" lvl="0" indent="0" algn="l">
              <a:lnSpc>
                <a:spcPts val="8580"/>
              </a:lnSpc>
            </a:pPr>
            <a:r>
              <a:rPr lang="en-US" sz="7150">
                <a:solidFill>
                  <a:srgbClr val="FFFFFF"/>
                </a:solidFill>
                <a:latin typeface="Georgia Pro"/>
                <a:ea typeface="Georgia Pro"/>
                <a:cs typeface="Georgia Pro"/>
                <a:sym typeface="Georgia Pro"/>
              </a:rPr>
              <a:t>U11 (E-ikäiset) Aluesarja</a:t>
            </a:r>
          </a:p>
        </p:txBody>
      </p:sp>
      <p:sp>
        <p:nvSpPr>
          <p:cNvPr id="4" name="TextBox 4"/>
          <p:cNvSpPr txBox="1"/>
          <p:nvPr/>
        </p:nvSpPr>
        <p:spPr>
          <a:xfrm>
            <a:off x="7120546" y="1875361"/>
            <a:ext cx="10987879" cy="6536277"/>
          </a:xfrm>
          <a:prstGeom prst="rect">
            <a:avLst/>
          </a:prstGeom>
        </p:spPr>
        <p:txBody>
          <a:bodyPr lIns="0" tIns="0" rIns="0" bIns="0" rtlCol="0" anchor="t">
            <a:spAutoFit/>
          </a:bodyPr>
          <a:lstStyle/>
          <a:p>
            <a:pPr marL="457200" indent="-457200">
              <a:buClr>
                <a:schemeClr val="bg1"/>
              </a:buClr>
              <a:buFont typeface="Arial" panose="020B0604020202020204" pitchFamily="34" charset="0"/>
              <a:buChar char="•"/>
            </a:pPr>
            <a:r>
              <a:rPr lang="fi-FI" sz="2800" b="1" dirty="0">
                <a:solidFill>
                  <a:schemeClr val="bg1"/>
                </a:solidFill>
                <a:latin typeface="Georgia Pro Bold" panose="02040802050405020203" charset="0"/>
              </a:rPr>
              <a:t>Kentän koko 6,1 x 5,94 m (sulkapallon syöttö alueen takaraja)</a:t>
            </a:r>
          </a:p>
          <a:p>
            <a:pPr marL="914400" lvl="1" indent="-457200">
              <a:buClr>
                <a:schemeClr val="bg1"/>
              </a:buClr>
              <a:buFont typeface="Arial" panose="020B0604020202020204" pitchFamily="34" charset="0"/>
              <a:buChar char="•"/>
            </a:pPr>
            <a:r>
              <a:rPr lang="fi-FI" sz="2800" dirty="0">
                <a:solidFill>
                  <a:schemeClr val="bg1"/>
                </a:solidFill>
                <a:latin typeface="Georgia Pro" panose="02040502050405020303" pitchFamily="18" charset="0"/>
              </a:rPr>
              <a:t>Lasten syvyyden hahmottumisen kehitys </a:t>
            </a:r>
          </a:p>
          <a:p>
            <a:pPr marL="914400" lvl="1" indent="-457200">
              <a:buClr>
                <a:schemeClr val="bg1"/>
              </a:buClr>
              <a:buFont typeface="Arial" panose="020B0604020202020204" pitchFamily="34" charset="0"/>
              <a:buChar char="•"/>
            </a:pPr>
            <a:r>
              <a:rPr lang="fi-FI" sz="2800" dirty="0">
                <a:solidFill>
                  <a:schemeClr val="bg1"/>
                </a:solidFill>
                <a:latin typeface="Georgia Pro" panose="02040502050405020303" pitchFamily="18" charset="0"/>
              </a:rPr>
              <a:t>Pidempiä palloralleja</a:t>
            </a:r>
          </a:p>
          <a:p>
            <a:pPr lvl="1">
              <a:buClr>
                <a:schemeClr val="bg1"/>
              </a:buClr>
            </a:pPr>
            <a:endParaRPr lang="fi-FI" sz="2800" dirty="0">
              <a:solidFill>
                <a:schemeClr val="accent4"/>
              </a:solidFill>
              <a:latin typeface="Georgia Pro" panose="02040502050405020303" pitchFamily="18" charset="0"/>
            </a:endParaRPr>
          </a:p>
          <a:p>
            <a:pPr marL="114300" indent="0">
              <a:buClr>
                <a:schemeClr val="bg1"/>
              </a:buClr>
              <a:buNone/>
            </a:pPr>
            <a:endParaRPr lang="fi-FI" sz="2800" dirty="0">
              <a:solidFill>
                <a:schemeClr val="bg1"/>
              </a:solidFill>
              <a:latin typeface="Georgia Pro" panose="02040502050405020303" pitchFamily="18" charset="0"/>
            </a:endParaRPr>
          </a:p>
          <a:p>
            <a:pPr marL="457200" indent="-457200">
              <a:buClr>
                <a:schemeClr val="bg1"/>
              </a:buClr>
              <a:buFont typeface="Arial" panose="020B0604020202020204" pitchFamily="34" charset="0"/>
              <a:buChar char="•"/>
            </a:pPr>
            <a:r>
              <a:rPr lang="fi-FI" sz="2800" dirty="0">
                <a:solidFill>
                  <a:schemeClr val="bg1"/>
                </a:solidFill>
                <a:latin typeface="Georgia Pro Bold" panose="02040802050405020203" charset="0"/>
              </a:rPr>
              <a:t>Kaikki pelaajat kiertovaihdossa – EI pelaajavaihtoja</a:t>
            </a:r>
          </a:p>
          <a:p>
            <a:pPr marL="914400" lvl="1" indent="-457200">
              <a:buClr>
                <a:schemeClr val="bg1"/>
              </a:buClr>
              <a:buFont typeface="Arial" panose="020B0604020202020204" pitchFamily="34" charset="0"/>
              <a:buChar char="•"/>
            </a:pPr>
            <a:r>
              <a:rPr lang="fi-FI" sz="2800" dirty="0">
                <a:solidFill>
                  <a:schemeClr val="bg1"/>
                </a:solidFill>
                <a:latin typeface="Georgia Pro" panose="02040502050405020303" pitchFamily="18" charset="0"/>
              </a:rPr>
              <a:t>Pienempiä joukkueita ja enemmän pelejä ja kosketuksia yksittäisille pelaajille</a:t>
            </a:r>
          </a:p>
          <a:p>
            <a:pPr marL="114300" indent="0">
              <a:buClr>
                <a:schemeClr val="bg1"/>
              </a:buClr>
              <a:buNone/>
            </a:pPr>
            <a:endParaRPr lang="fi-FI" sz="2800" dirty="0">
              <a:solidFill>
                <a:schemeClr val="bg1"/>
              </a:solidFill>
              <a:latin typeface="Georgia Pro" panose="02040502050405020303" pitchFamily="18" charset="0"/>
            </a:endParaRPr>
          </a:p>
          <a:p>
            <a:pPr marL="457200" indent="-457200">
              <a:buClr>
                <a:schemeClr val="bg1"/>
              </a:buClr>
              <a:buFont typeface="Arial" panose="020B0604020202020204" pitchFamily="34" charset="0"/>
              <a:buChar char="•"/>
            </a:pPr>
            <a:r>
              <a:rPr lang="fi-FI" sz="2800" dirty="0">
                <a:solidFill>
                  <a:schemeClr val="bg1"/>
                </a:solidFill>
                <a:latin typeface="Georgia Pro Bold" panose="02040802050405020203" charset="0"/>
              </a:rPr>
              <a:t>Vapaa syöttö ja vastaanotto</a:t>
            </a:r>
          </a:p>
          <a:p>
            <a:pPr marL="114300" indent="0">
              <a:buClr>
                <a:schemeClr val="bg1"/>
              </a:buClr>
              <a:buNone/>
            </a:pPr>
            <a:endParaRPr lang="fi-FI" dirty="0">
              <a:solidFill>
                <a:schemeClr val="bg1"/>
              </a:solidFill>
            </a:endParaRPr>
          </a:p>
          <a:p>
            <a:pPr lvl="1">
              <a:buClr>
                <a:schemeClr val="bg1"/>
              </a:buClr>
            </a:pPr>
            <a:endParaRPr lang="fi-FI" dirty="0">
              <a:solidFill>
                <a:schemeClr val="bg1"/>
              </a:solidFill>
            </a:endParaRPr>
          </a:p>
          <a:p>
            <a:pPr marL="457200" indent="-457200">
              <a:buClr>
                <a:schemeClr val="bg1"/>
              </a:buClr>
              <a:buFont typeface="Arial" panose="020B0604020202020204" pitchFamily="34" charset="0"/>
              <a:buChar char="•"/>
            </a:pPr>
            <a:endParaRPr lang="fi-FI" sz="2800" dirty="0">
              <a:solidFill>
                <a:schemeClr val="bg1"/>
              </a:solidFill>
              <a:latin typeface="Georgia Pro Bold" panose="02040802050405020203" charset="0"/>
            </a:endParaRPr>
          </a:p>
          <a:p>
            <a:pPr lvl="1">
              <a:buClr>
                <a:schemeClr val="bg1"/>
              </a:buClr>
            </a:pPr>
            <a:endParaRPr lang="fi-FI" dirty="0">
              <a:solidFill>
                <a:schemeClr val="bg1"/>
              </a:solidFill>
            </a:endParaRPr>
          </a:p>
          <a:p>
            <a:pPr marL="641467" lvl="1" indent="-320733" algn="l">
              <a:lnSpc>
                <a:spcPts val="4456"/>
              </a:lnSpc>
              <a:buFont typeface="Arial"/>
              <a:buChar char="•"/>
            </a:pPr>
            <a:endParaRPr lang="en-US" sz="2971" dirty="0">
              <a:solidFill>
                <a:srgbClr val="FFFFFF"/>
              </a:solidFill>
              <a:latin typeface="Georgia Pro"/>
              <a:ea typeface="Georgia Pro"/>
              <a:cs typeface="Georgia Pro"/>
              <a:sym typeface="Georgia Pr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F162A"/>
        </a:solidFill>
        <a:effectLst/>
      </p:bgPr>
    </p:bg>
    <p:spTree>
      <p:nvGrpSpPr>
        <p:cNvPr id="1" name=""/>
        <p:cNvGrpSpPr/>
        <p:nvPr/>
      </p:nvGrpSpPr>
      <p:grpSpPr>
        <a:xfrm>
          <a:off x="0" y="0"/>
          <a:ext cx="0" cy="0"/>
          <a:chOff x="0" y="0"/>
          <a:chExt cx="0" cy="0"/>
        </a:xfrm>
      </p:grpSpPr>
      <p:sp>
        <p:nvSpPr>
          <p:cNvPr id="2" name="TextBox 2"/>
          <p:cNvSpPr txBox="1"/>
          <p:nvPr/>
        </p:nvSpPr>
        <p:spPr>
          <a:xfrm>
            <a:off x="8334195" y="3967480"/>
            <a:ext cx="8449110" cy="2228215"/>
          </a:xfrm>
          <a:prstGeom prst="rect">
            <a:avLst/>
          </a:prstGeom>
        </p:spPr>
        <p:txBody>
          <a:bodyPr lIns="0" tIns="0" rIns="0" bIns="0" rtlCol="0" anchor="t">
            <a:spAutoFit/>
          </a:bodyPr>
          <a:lstStyle/>
          <a:p>
            <a:pPr marL="0" lvl="0" indent="0" algn="ctr">
              <a:lnSpc>
                <a:spcPts val="8959"/>
              </a:lnSpc>
              <a:spcBef>
                <a:spcPct val="0"/>
              </a:spcBef>
            </a:pPr>
            <a:r>
              <a:rPr lang="en-US" sz="6399" b="1">
                <a:solidFill>
                  <a:srgbClr val="FFFFFF"/>
                </a:solidFill>
                <a:latin typeface="Georgia Pro Bold"/>
                <a:ea typeface="Georgia Pro Bold"/>
                <a:cs typeface="Georgia Pro Bold"/>
                <a:sym typeface="Georgia Pro Bold"/>
              </a:rPr>
              <a:t>U13 (D-ikäiset) muutokset</a:t>
            </a:r>
          </a:p>
        </p:txBody>
      </p:sp>
      <p:grpSp>
        <p:nvGrpSpPr>
          <p:cNvPr id="3" name="Group 3"/>
          <p:cNvGrpSpPr/>
          <p:nvPr/>
        </p:nvGrpSpPr>
        <p:grpSpPr>
          <a:xfrm>
            <a:off x="0" y="0"/>
            <a:ext cx="6858000" cy="10287000"/>
            <a:chOff x="0" y="0"/>
            <a:chExt cx="812800" cy="1219200"/>
          </a:xfrm>
        </p:grpSpPr>
        <p:sp>
          <p:nvSpPr>
            <p:cNvPr id="4" name="Freeform 4" descr="Kuva, joka sisältää kohteen nuoli  Kuvaus luotu automaattisesti"/>
            <p:cNvSpPr/>
            <p:nvPr/>
          </p:nvSpPr>
          <p:spPr>
            <a:xfrm>
              <a:off x="0" y="0"/>
              <a:ext cx="812800" cy="1219200"/>
            </a:xfrm>
            <a:custGeom>
              <a:avLst/>
              <a:gdLst/>
              <a:ahLst/>
              <a:cxnLst/>
              <a:rect l="l" t="t" r="r" b="b"/>
              <a:pathLst>
                <a:path w="812800" h="1219200">
                  <a:moveTo>
                    <a:pt x="0" y="0"/>
                  </a:moveTo>
                  <a:lnTo>
                    <a:pt x="812800" y="0"/>
                  </a:lnTo>
                  <a:lnTo>
                    <a:pt x="812800" y="1219200"/>
                  </a:lnTo>
                  <a:lnTo>
                    <a:pt x="0" y="1219200"/>
                  </a:lnTo>
                  <a:close/>
                </a:path>
              </a:pathLst>
            </a:custGeom>
            <a:blipFill>
              <a:blip r:embed="rId2"/>
              <a:stretch>
                <a:fillRect l="-3021" r="-3021"/>
              </a:stretch>
            </a:blipFill>
          </p:spPr>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6705600" y="1869659"/>
            <a:ext cx="11810998" cy="6924973"/>
          </a:xfrm>
          <a:prstGeom prst="rect">
            <a:avLst/>
          </a:prstGeom>
        </p:spPr>
        <p:txBody>
          <a:bodyPr wrap="square" lIns="0" tIns="0" rIns="0" bIns="0" rtlCol="0" anchor="t">
            <a:spAutoFit/>
          </a:bodyPr>
          <a:lstStyle/>
          <a:p>
            <a:pPr marL="540465" lvl="1" indent="-270233" algn="l">
              <a:lnSpc>
                <a:spcPts val="3003"/>
              </a:lnSpc>
              <a:buFont typeface="Arial"/>
              <a:buChar char="•"/>
            </a:pPr>
            <a:r>
              <a:rPr lang="en-US" sz="2503" dirty="0" err="1">
                <a:solidFill>
                  <a:srgbClr val="FFFFFF"/>
                </a:solidFill>
                <a:latin typeface="Georgia Pro Bold" panose="02040802050405020203" charset="0"/>
                <a:ea typeface="Georgia Pro"/>
                <a:cs typeface="Georgia Pro"/>
                <a:sym typeface="Georgia Pro"/>
              </a:rPr>
              <a:t>Pelimuoto</a:t>
            </a:r>
            <a:r>
              <a:rPr lang="en-US" sz="2503" dirty="0">
                <a:solidFill>
                  <a:srgbClr val="FFFFFF"/>
                </a:solidFill>
                <a:latin typeface="Georgia Pro Bold" panose="02040802050405020203" charset="0"/>
                <a:ea typeface="Georgia Pro"/>
                <a:cs typeface="Georgia Pro"/>
                <a:sym typeface="Georgia Pro"/>
              </a:rPr>
              <a:t>: </a:t>
            </a:r>
            <a:r>
              <a:rPr lang="en-US" sz="2503" dirty="0" err="1">
                <a:solidFill>
                  <a:srgbClr val="FFFFFF"/>
                </a:solidFill>
                <a:latin typeface="Georgia Pro Bold" panose="02040802050405020203" charset="0"/>
                <a:ea typeface="Georgia Pro"/>
                <a:cs typeface="Georgia Pro"/>
                <a:sym typeface="Georgia Pro"/>
              </a:rPr>
              <a:t>Tripla</a:t>
            </a:r>
            <a:r>
              <a:rPr lang="en-US" sz="2503" dirty="0">
                <a:solidFill>
                  <a:srgbClr val="FFFFFF"/>
                </a:solidFill>
                <a:latin typeface="Georgia Pro Bold" panose="02040802050405020203" charset="0"/>
                <a:ea typeface="Georgia Pro"/>
                <a:cs typeface="Georgia Pro"/>
                <a:sym typeface="Georgia Pro"/>
              </a:rPr>
              <a:t> Pallo (</a:t>
            </a:r>
            <a:r>
              <a:rPr lang="en-US" sz="2503" dirty="0" err="1">
                <a:solidFill>
                  <a:srgbClr val="FFFFFF"/>
                </a:solidFill>
                <a:latin typeface="Georgia Pro Bold" panose="02040802050405020203" charset="0"/>
                <a:ea typeface="Georgia Pro"/>
                <a:cs typeface="Georgia Pro"/>
                <a:sym typeface="Georgia Pro"/>
              </a:rPr>
              <a:t>säännöt</a:t>
            </a:r>
            <a:r>
              <a:rPr lang="en-US" sz="2503" dirty="0">
                <a:solidFill>
                  <a:srgbClr val="FFFFFF"/>
                </a:solidFill>
                <a:latin typeface="Georgia Pro Bold" panose="02040802050405020203" charset="0"/>
                <a:ea typeface="Georgia Pro"/>
                <a:cs typeface="Georgia Pro"/>
                <a:sym typeface="Georgia Pro"/>
              </a:rPr>
              <a:t> ja </a:t>
            </a:r>
            <a:r>
              <a:rPr lang="en-US" sz="2503" dirty="0" err="1">
                <a:solidFill>
                  <a:srgbClr val="FFFFFF"/>
                </a:solidFill>
                <a:latin typeface="Georgia Pro Bold" panose="02040802050405020203" charset="0"/>
                <a:ea typeface="Georgia Pro"/>
                <a:cs typeface="Georgia Pro"/>
                <a:sym typeface="Georgia Pro"/>
              </a:rPr>
              <a:t>demovideo</a:t>
            </a:r>
            <a:r>
              <a:rPr lang="en-US" sz="2503" dirty="0">
                <a:solidFill>
                  <a:srgbClr val="FFFFFF"/>
                </a:solidFill>
                <a:latin typeface="Georgia Pro Bold" panose="02040802050405020203" charset="0"/>
                <a:ea typeface="Georgia Pro"/>
                <a:cs typeface="Georgia Pro"/>
                <a:sym typeface="Georgia Pro"/>
              </a:rPr>
              <a:t> </a:t>
            </a:r>
            <a:r>
              <a:rPr lang="en-US" sz="2503" dirty="0" err="1">
                <a:solidFill>
                  <a:srgbClr val="FFFFFF"/>
                </a:solidFill>
                <a:latin typeface="Georgia Pro Bold" panose="02040802050405020203" charset="0"/>
                <a:ea typeface="Georgia Pro"/>
                <a:cs typeface="Georgia Pro"/>
                <a:sym typeface="Georgia Pro"/>
              </a:rPr>
              <a:t>esityksen</a:t>
            </a:r>
            <a:r>
              <a:rPr lang="en-US" sz="2503" dirty="0">
                <a:solidFill>
                  <a:srgbClr val="FFFFFF"/>
                </a:solidFill>
                <a:latin typeface="Georgia Pro Bold" panose="02040802050405020203" charset="0"/>
                <a:ea typeface="Georgia Pro"/>
                <a:cs typeface="Georgia Pro"/>
                <a:sym typeface="Georgia Pro"/>
              </a:rPr>
              <a:t> </a:t>
            </a:r>
            <a:r>
              <a:rPr lang="en-US" sz="2503" dirty="0" err="1">
                <a:solidFill>
                  <a:srgbClr val="FFFFFF"/>
                </a:solidFill>
                <a:latin typeface="Georgia Pro Bold" panose="02040802050405020203" charset="0"/>
                <a:ea typeface="Georgia Pro"/>
                <a:cs typeface="Georgia Pro"/>
                <a:sym typeface="Georgia Pro"/>
              </a:rPr>
              <a:t>lopussa</a:t>
            </a:r>
            <a:r>
              <a:rPr lang="en-US" sz="2503" dirty="0">
                <a:solidFill>
                  <a:srgbClr val="FFFFFF"/>
                </a:solidFill>
                <a:latin typeface="Georgia Pro Bold" panose="02040802050405020203" charset="0"/>
                <a:ea typeface="Georgia Pro"/>
                <a:cs typeface="Georgia Pro"/>
                <a:sym typeface="Georgia Pro"/>
              </a:rPr>
              <a:t>)</a:t>
            </a:r>
          </a:p>
          <a:p>
            <a:pPr marL="1080931" lvl="2" indent="-360310" algn="l">
              <a:lnSpc>
                <a:spcPts val="3003"/>
              </a:lnSpc>
              <a:spcBef>
                <a:spcPct val="0"/>
              </a:spcBef>
              <a:buFont typeface="Arial"/>
              <a:buChar char="⚬"/>
            </a:pPr>
            <a:r>
              <a:rPr lang="en-US" sz="2503" u="none" strike="noStrike" dirty="0" err="1">
                <a:solidFill>
                  <a:srgbClr val="FFFFFF"/>
                </a:solidFill>
                <a:latin typeface="Georgia Pro"/>
                <a:ea typeface="Georgia Pro"/>
                <a:cs typeface="Georgia Pro"/>
                <a:sym typeface="Georgia Pro"/>
              </a:rPr>
              <a:t>Pidempiä</a:t>
            </a:r>
            <a:r>
              <a:rPr lang="en-US" sz="2503" u="none" strike="noStrike" dirty="0">
                <a:solidFill>
                  <a:srgbClr val="FFFFFF"/>
                </a:solidFill>
                <a:latin typeface="Georgia Pro"/>
                <a:ea typeface="Georgia Pro"/>
                <a:cs typeface="Georgia Pro"/>
                <a:sym typeface="Georgia Pro"/>
              </a:rPr>
              <a:t> </a:t>
            </a:r>
            <a:r>
              <a:rPr lang="en-US" sz="2503" u="none" strike="noStrike" dirty="0" err="1">
                <a:solidFill>
                  <a:srgbClr val="FFFFFF"/>
                </a:solidFill>
                <a:latin typeface="Georgia Pro"/>
                <a:ea typeface="Georgia Pro"/>
                <a:cs typeface="Georgia Pro"/>
                <a:sym typeface="Georgia Pro"/>
              </a:rPr>
              <a:t>palloralleja</a:t>
            </a:r>
            <a:endParaRPr lang="en-US" sz="2503" u="none" strike="noStrike" dirty="0">
              <a:solidFill>
                <a:srgbClr val="FFFFFF"/>
              </a:solidFill>
              <a:latin typeface="Georgia Pro"/>
              <a:ea typeface="Georgia Pro"/>
              <a:cs typeface="Georgia Pro"/>
              <a:sym typeface="Georgia Pro"/>
            </a:endParaRPr>
          </a:p>
          <a:p>
            <a:pPr marL="1080931" lvl="2" indent="-360310" algn="l">
              <a:lnSpc>
                <a:spcPts val="3003"/>
              </a:lnSpc>
              <a:spcBef>
                <a:spcPct val="0"/>
              </a:spcBef>
              <a:buFont typeface="Arial"/>
              <a:buChar char="⚬"/>
            </a:pPr>
            <a:r>
              <a:rPr lang="en-US" sz="2503" u="none" strike="noStrike" dirty="0" err="1">
                <a:solidFill>
                  <a:srgbClr val="FFFFFF"/>
                </a:solidFill>
                <a:latin typeface="Georgia Pro"/>
                <a:ea typeface="Georgia Pro"/>
                <a:cs typeface="Georgia Pro"/>
                <a:sym typeface="Georgia Pro"/>
              </a:rPr>
              <a:t>Enemmän</a:t>
            </a:r>
            <a:r>
              <a:rPr lang="en-US" sz="2503" u="none" strike="noStrike" dirty="0">
                <a:solidFill>
                  <a:srgbClr val="FFFFFF"/>
                </a:solidFill>
                <a:latin typeface="Georgia Pro"/>
                <a:ea typeface="Georgia Pro"/>
                <a:cs typeface="Georgia Pro"/>
                <a:sym typeface="Georgia Pro"/>
              </a:rPr>
              <a:t> </a:t>
            </a:r>
            <a:r>
              <a:rPr lang="en-US" sz="2503" u="none" strike="noStrike" dirty="0" err="1">
                <a:solidFill>
                  <a:srgbClr val="FFFFFF"/>
                </a:solidFill>
                <a:latin typeface="Georgia Pro"/>
                <a:ea typeface="Georgia Pro"/>
                <a:cs typeface="Georgia Pro"/>
                <a:sym typeface="Georgia Pro"/>
              </a:rPr>
              <a:t>kosketuksia</a:t>
            </a:r>
            <a:r>
              <a:rPr lang="en-US" sz="2503" u="none" strike="noStrike" dirty="0">
                <a:solidFill>
                  <a:srgbClr val="FFFFFF"/>
                </a:solidFill>
                <a:latin typeface="Georgia Pro"/>
                <a:ea typeface="Georgia Pro"/>
                <a:cs typeface="Georgia Pro"/>
                <a:sym typeface="Georgia Pro"/>
              </a:rPr>
              <a:t> per </a:t>
            </a:r>
            <a:r>
              <a:rPr lang="en-US" sz="2503" u="none" strike="noStrike" dirty="0" err="1">
                <a:solidFill>
                  <a:srgbClr val="FFFFFF"/>
                </a:solidFill>
                <a:latin typeface="Georgia Pro"/>
                <a:ea typeface="Georgia Pro"/>
                <a:cs typeface="Georgia Pro"/>
                <a:sym typeface="Georgia Pro"/>
              </a:rPr>
              <a:t>pelaaja</a:t>
            </a:r>
            <a:endParaRPr lang="en-US" sz="2503" u="none" strike="noStrike" dirty="0">
              <a:solidFill>
                <a:srgbClr val="FFFFFF"/>
              </a:solidFill>
              <a:latin typeface="Georgia Pro"/>
              <a:ea typeface="Georgia Pro"/>
              <a:cs typeface="Georgia Pro"/>
              <a:sym typeface="Georgia Pro"/>
            </a:endParaRPr>
          </a:p>
          <a:p>
            <a:pPr marL="1080931" lvl="2" indent="-360310" algn="l">
              <a:lnSpc>
                <a:spcPts val="3003"/>
              </a:lnSpc>
              <a:spcBef>
                <a:spcPct val="0"/>
              </a:spcBef>
              <a:buFont typeface="Arial"/>
              <a:buChar char="⚬"/>
            </a:pPr>
            <a:r>
              <a:rPr lang="en-US" sz="2503" u="none" strike="noStrike" dirty="0" err="1">
                <a:solidFill>
                  <a:srgbClr val="FFFFFF"/>
                </a:solidFill>
                <a:latin typeface="Georgia Pro"/>
                <a:ea typeface="Georgia Pro"/>
                <a:cs typeface="Georgia Pro"/>
                <a:sym typeface="Georgia Pro"/>
              </a:rPr>
              <a:t>Taitojen</a:t>
            </a:r>
            <a:r>
              <a:rPr lang="en-US" sz="2503" u="none" strike="noStrike" dirty="0">
                <a:solidFill>
                  <a:srgbClr val="FFFFFF"/>
                </a:solidFill>
                <a:latin typeface="Georgia Pro"/>
                <a:ea typeface="Georgia Pro"/>
                <a:cs typeface="Georgia Pro"/>
                <a:sym typeface="Georgia Pro"/>
              </a:rPr>
              <a:t> </a:t>
            </a:r>
            <a:r>
              <a:rPr lang="en-US" sz="2503" u="none" strike="noStrike" dirty="0" err="1">
                <a:solidFill>
                  <a:srgbClr val="FFFFFF"/>
                </a:solidFill>
                <a:latin typeface="Georgia Pro"/>
                <a:ea typeface="Georgia Pro"/>
                <a:cs typeface="Georgia Pro"/>
                <a:sym typeface="Georgia Pro"/>
              </a:rPr>
              <a:t>kehittymisen</a:t>
            </a:r>
            <a:r>
              <a:rPr lang="en-US" sz="2503" u="none" strike="noStrike" dirty="0">
                <a:solidFill>
                  <a:srgbClr val="FFFFFF"/>
                </a:solidFill>
                <a:latin typeface="Georgia Pro"/>
                <a:ea typeface="Georgia Pro"/>
                <a:cs typeface="Georgia Pro"/>
                <a:sym typeface="Georgia Pro"/>
              </a:rPr>
              <a:t> </a:t>
            </a:r>
            <a:r>
              <a:rPr lang="en-US" sz="2503" u="none" strike="noStrike" dirty="0" err="1">
                <a:solidFill>
                  <a:srgbClr val="FFFFFF"/>
                </a:solidFill>
                <a:latin typeface="Georgia Pro"/>
                <a:ea typeface="Georgia Pro"/>
                <a:cs typeface="Georgia Pro"/>
                <a:sym typeface="Georgia Pro"/>
              </a:rPr>
              <a:t>näkökulma</a:t>
            </a:r>
            <a:endParaRPr lang="en-US" sz="2503" u="none" strike="noStrike" dirty="0">
              <a:solidFill>
                <a:srgbClr val="FFFFFF"/>
              </a:solidFill>
              <a:latin typeface="Georgia Pro"/>
              <a:ea typeface="Georgia Pro"/>
              <a:cs typeface="Georgia Pro"/>
              <a:sym typeface="Georgia Pro"/>
            </a:endParaRPr>
          </a:p>
          <a:p>
            <a:pPr marL="1080931" lvl="2" indent="-360310" algn="l">
              <a:lnSpc>
                <a:spcPts val="3003"/>
              </a:lnSpc>
              <a:spcBef>
                <a:spcPct val="0"/>
              </a:spcBef>
              <a:buFont typeface="Arial"/>
              <a:buChar char="⚬"/>
            </a:pPr>
            <a:r>
              <a:rPr lang="en-US" sz="2503" u="none" strike="noStrike" dirty="0">
                <a:solidFill>
                  <a:srgbClr val="FFFFFF"/>
                </a:solidFill>
                <a:latin typeface="Georgia Pro"/>
                <a:ea typeface="Georgia Pro"/>
                <a:cs typeface="Georgia Pro"/>
                <a:sym typeface="Georgia Pro"/>
              </a:rPr>
              <a:t>Pelin </a:t>
            </a:r>
            <a:r>
              <a:rPr lang="en-US" sz="2503" u="none" strike="noStrike" dirty="0" err="1">
                <a:solidFill>
                  <a:srgbClr val="FFFFFF"/>
                </a:solidFill>
                <a:latin typeface="Georgia Pro"/>
                <a:ea typeface="Georgia Pro"/>
                <a:cs typeface="Georgia Pro"/>
                <a:sym typeface="Georgia Pro"/>
              </a:rPr>
              <a:t>mielekkyys</a:t>
            </a:r>
            <a:endParaRPr lang="en-US" sz="2503" u="none" strike="noStrike" dirty="0">
              <a:solidFill>
                <a:srgbClr val="FFFFFF"/>
              </a:solidFill>
              <a:latin typeface="Georgia Pro"/>
              <a:ea typeface="Georgia Pro"/>
              <a:cs typeface="Georgia Pro"/>
              <a:sym typeface="Georgia Pro"/>
            </a:endParaRPr>
          </a:p>
          <a:p>
            <a:pPr marL="1080931" lvl="2" indent="-360310" algn="l">
              <a:lnSpc>
                <a:spcPts val="3003"/>
              </a:lnSpc>
              <a:spcBef>
                <a:spcPct val="0"/>
              </a:spcBef>
              <a:buFont typeface="Arial"/>
              <a:buChar char="⚬"/>
            </a:pPr>
            <a:r>
              <a:rPr lang="en-US" sz="2503" u="none" strike="noStrike" dirty="0" err="1">
                <a:solidFill>
                  <a:srgbClr val="FFFFFF"/>
                </a:solidFill>
                <a:latin typeface="Georgia Pro"/>
                <a:ea typeface="Georgia Pro"/>
                <a:cs typeface="Georgia Pro"/>
                <a:sym typeface="Georgia Pro"/>
              </a:rPr>
              <a:t>Enemmän</a:t>
            </a:r>
            <a:r>
              <a:rPr lang="en-US" sz="2503" u="none" strike="noStrike" dirty="0">
                <a:solidFill>
                  <a:srgbClr val="FFFFFF"/>
                </a:solidFill>
                <a:latin typeface="Georgia Pro"/>
                <a:ea typeface="Georgia Pro"/>
                <a:cs typeface="Georgia Pro"/>
                <a:sym typeface="Georgia Pro"/>
              </a:rPr>
              <a:t> </a:t>
            </a:r>
            <a:r>
              <a:rPr lang="en-US" sz="2503" u="none" strike="noStrike" dirty="0" err="1">
                <a:solidFill>
                  <a:srgbClr val="FFFFFF"/>
                </a:solidFill>
                <a:latin typeface="Georgia Pro"/>
                <a:ea typeface="Georgia Pro"/>
                <a:cs typeface="Georgia Pro"/>
                <a:sym typeface="Georgia Pro"/>
              </a:rPr>
              <a:t>hyökkäyksiä</a:t>
            </a:r>
            <a:r>
              <a:rPr lang="en-US" sz="2503" u="none" strike="noStrike" dirty="0">
                <a:solidFill>
                  <a:srgbClr val="FFFFFF"/>
                </a:solidFill>
                <a:latin typeface="Georgia Pro"/>
                <a:ea typeface="Georgia Pro"/>
                <a:cs typeface="Georgia Pro"/>
                <a:sym typeface="Georgia Pro"/>
              </a:rPr>
              <a:t> – </a:t>
            </a:r>
            <a:r>
              <a:rPr lang="en-US" sz="2503" u="none" strike="noStrike" dirty="0" err="1">
                <a:solidFill>
                  <a:srgbClr val="FFFFFF"/>
                </a:solidFill>
                <a:latin typeface="Georgia Pro"/>
                <a:ea typeface="Georgia Pro"/>
                <a:cs typeface="Georgia Pro"/>
                <a:sym typeface="Georgia Pro"/>
              </a:rPr>
              <a:t>nopeammin</a:t>
            </a:r>
            <a:r>
              <a:rPr lang="en-US" sz="2503" u="none" strike="noStrike" dirty="0">
                <a:solidFill>
                  <a:srgbClr val="FFFFFF"/>
                </a:solidFill>
                <a:latin typeface="Georgia Pro"/>
                <a:ea typeface="Georgia Pro"/>
                <a:cs typeface="Georgia Pro"/>
                <a:sym typeface="Georgia Pro"/>
              </a:rPr>
              <a:t> 3 </a:t>
            </a:r>
            <a:r>
              <a:rPr lang="en-US" sz="2503" u="none" strike="noStrike" dirty="0" err="1">
                <a:solidFill>
                  <a:srgbClr val="FFFFFF"/>
                </a:solidFill>
                <a:latin typeface="Georgia Pro"/>
                <a:ea typeface="Georgia Pro"/>
                <a:cs typeface="Georgia Pro"/>
                <a:sym typeface="Georgia Pro"/>
              </a:rPr>
              <a:t>kosketuksen</a:t>
            </a:r>
            <a:r>
              <a:rPr lang="en-US" sz="2503" u="none" strike="noStrike" dirty="0">
                <a:solidFill>
                  <a:srgbClr val="FFFFFF"/>
                </a:solidFill>
                <a:latin typeface="Georgia Pro"/>
                <a:ea typeface="Georgia Pro"/>
                <a:cs typeface="Georgia Pro"/>
                <a:sym typeface="Georgia Pro"/>
              </a:rPr>
              <a:t> </a:t>
            </a:r>
            <a:r>
              <a:rPr lang="en-US" sz="2503" u="none" strike="noStrike" dirty="0" err="1">
                <a:solidFill>
                  <a:srgbClr val="FFFFFF"/>
                </a:solidFill>
                <a:latin typeface="Georgia Pro"/>
                <a:ea typeface="Georgia Pro"/>
                <a:cs typeface="Georgia Pro"/>
                <a:sym typeface="Georgia Pro"/>
              </a:rPr>
              <a:t>peliin</a:t>
            </a:r>
            <a:r>
              <a:rPr lang="en-US" sz="2503" u="none" strike="noStrike" dirty="0">
                <a:solidFill>
                  <a:srgbClr val="FFFFFF"/>
                </a:solidFill>
                <a:latin typeface="Georgia Pro"/>
                <a:ea typeface="Georgia Pro"/>
                <a:cs typeface="Georgia Pro"/>
                <a:sym typeface="Georgia Pro"/>
              </a:rPr>
              <a:t> </a:t>
            </a:r>
            <a:r>
              <a:rPr lang="en-US" sz="2503" u="none" strike="noStrike" dirty="0" err="1">
                <a:solidFill>
                  <a:srgbClr val="FFFFFF"/>
                </a:solidFill>
                <a:latin typeface="Georgia Pro"/>
                <a:ea typeface="Georgia Pro"/>
                <a:cs typeface="Georgia Pro"/>
                <a:sym typeface="Georgia Pro"/>
              </a:rPr>
              <a:t>kiinni</a:t>
            </a:r>
            <a:endParaRPr lang="en-US" sz="2503" u="none" strike="noStrike" dirty="0">
              <a:solidFill>
                <a:srgbClr val="FFFFFF"/>
              </a:solidFill>
              <a:latin typeface="Georgia Pro"/>
              <a:ea typeface="Georgia Pro"/>
              <a:cs typeface="Georgia Pro"/>
              <a:sym typeface="Georgia Pro"/>
            </a:endParaRPr>
          </a:p>
          <a:p>
            <a:pPr marL="1080931" lvl="2" indent="-360310" algn="l">
              <a:lnSpc>
                <a:spcPts val="3003"/>
              </a:lnSpc>
              <a:spcBef>
                <a:spcPct val="0"/>
              </a:spcBef>
              <a:buFont typeface="Arial"/>
              <a:buChar char="⚬"/>
            </a:pPr>
            <a:r>
              <a:rPr lang="en-US" sz="2503" u="none" strike="noStrike" dirty="0" err="1">
                <a:solidFill>
                  <a:srgbClr val="FFFFFF"/>
                </a:solidFill>
                <a:latin typeface="Georgia Pro"/>
                <a:ea typeface="Georgia Pro"/>
                <a:cs typeface="Georgia Pro"/>
                <a:sym typeface="Georgia Pro"/>
              </a:rPr>
              <a:t>Nopeammin</a:t>
            </a:r>
            <a:r>
              <a:rPr lang="en-US" sz="2503" u="none" strike="noStrike" dirty="0">
                <a:solidFill>
                  <a:srgbClr val="FFFFFF"/>
                </a:solidFill>
                <a:latin typeface="Georgia Pro"/>
                <a:ea typeface="Georgia Pro"/>
                <a:cs typeface="Georgia Pro"/>
                <a:sym typeface="Georgia Pro"/>
              </a:rPr>
              <a:t> </a:t>
            </a:r>
            <a:r>
              <a:rPr lang="en-US" sz="2503" u="none" strike="noStrike" dirty="0" err="1">
                <a:solidFill>
                  <a:srgbClr val="FFFFFF"/>
                </a:solidFill>
                <a:latin typeface="Georgia Pro"/>
                <a:ea typeface="Georgia Pro"/>
                <a:cs typeface="Georgia Pro"/>
                <a:sym typeface="Georgia Pro"/>
              </a:rPr>
              <a:t>kiinni</a:t>
            </a:r>
            <a:r>
              <a:rPr lang="en-US" sz="2503" u="none" strike="noStrike" dirty="0">
                <a:solidFill>
                  <a:srgbClr val="FFFFFF"/>
                </a:solidFill>
                <a:latin typeface="Georgia Pro"/>
                <a:ea typeface="Georgia Pro"/>
                <a:cs typeface="Georgia Pro"/>
                <a:sym typeface="Georgia Pro"/>
              </a:rPr>
              <a:t> </a:t>
            </a:r>
            <a:r>
              <a:rPr lang="en-US" sz="2503" u="none" strike="noStrike" dirty="0" err="1">
                <a:solidFill>
                  <a:srgbClr val="FFFFFF"/>
                </a:solidFill>
                <a:latin typeface="Georgia Pro"/>
                <a:ea typeface="Georgia Pro"/>
                <a:cs typeface="Georgia Pro"/>
                <a:sym typeface="Georgia Pro"/>
              </a:rPr>
              <a:t>lajiin</a:t>
            </a:r>
            <a:r>
              <a:rPr lang="en-US" sz="2503" u="none" strike="noStrike" dirty="0">
                <a:solidFill>
                  <a:srgbClr val="FFFFFF"/>
                </a:solidFill>
                <a:latin typeface="Georgia Pro"/>
                <a:ea typeface="Georgia Pro"/>
                <a:cs typeface="Georgia Pro"/>
                <a:sym typeface="Georgia Pro"/>
              </a:rPr>
              <a:t> (mm. </a:t>
            </a:r>
            <a:r>
              <a:rPr lang="en-US" sz="2503" u="none" strike="noStrike" dirty="0" err="1">
                <a:solidFill>
                  <a:srgbClr val="FFFFFF"/>
                </a:solidFill>
                <a:latin typeface="Georgia Pro"/>
                <a:ea typeface="Georgia Pro"/>
                <a:cs typeface="Georgia Pro"/>
                <a:sym typeface="Georgia Pro"/>
              </a:rPr>
              <a:t>myöhään</a:t>
            </a:r>
            <a:r>
              <a:rPr lang="en-US" sz="2503" u="none" strike="noStrike" dirty="0">
                <a:solidFill>
                  <a:srgbClr val="FFFFFF"/>
                </a:solidFill>
                <a:latin typeface="Georgia Pro"/>
                <a:ea typeface="Georgia Pro"/>
                <a:cs typeface="Georgia Pro"/>
                <a:sym typeface="Georgia Pro"/>
              </a:rPr>
              <a:t> </a:t>
            </a:r>
            <a:r>
              <a:rPr lang="en-US" sz="2503" u="none" strike="noStrike" dirty="0" err="1">
                <a:solidFill>
                  <a:srgbClr val="FFFFFF"/>
                </a:solidFill>
                <a:latin typeface="Georgia Pro"/>
                <a:ea typeface="Georgia Pro"/>
                <a:cs typeface="Georgia Pro"/>
                <a:sym typeface="Georgia Pro"/>
              </a:rPr>
              <a:t>aloittaneet</a:t>
            </a:r>
            <a:r>
              <a:rPr lang="en-US" sz="2503" u="none" strike="noStrike" dirty="0">
                <a:solidFill>
                  <a:srgbClr val="FFFFFF"/>
                </a:solidFill>
                <a:latin typeface="Georgia Pro"/>
                <a:ea typeface="Georgia Pro"/>
                <a:cs typeface="Georgia Pro"/>
                <a:sym typeface="Georgia Pro"/>
              </a:rPr>
              <a:t>, </a:t>
            </a:r>
            <a:r>
              <a:rPr lang="en-US" sz="2503" u="none" strike="noStrike" dirty="0" err="1">
                <a:solidFill>
                  <a:srgbClr val="FFFFFF"/>
                </a:solidFill>
                <a:latin typeface="Georgia Pro"/>
                <a:ea typeface="Georgia Pro"/>
                <a:cs typeface="Georgia Pro"/>
                <a:sym typeface="Georgia Pro"/>
              </a:rPr>
              <a:t>tasoltaan</a:t>
            </a:r>
            <a:r>
              <a:rPr lang="en-US" sz="2503" u="none" strike="noStrike" dirty="0">
                <a:solidFill>
                  <a:srgbClr val="FFFFFF"/>
                </a:solidFill>
                <a:latin typeface="Georgia Pro"/>
                <a:ea typeface="Georgia Pro"/>
                <a:cs typeface="Georgia Pro"/>
                <a:sym typeface="Georgia Pro"/>
              </a:rPr>
              <a:t> </a:t>
            </a:r>
            <a:r>
              <a:rPr lang="en-US" sz="2503" u="none" strike="noStrike" dirty="0" err="1">
                <a:solidFill>
                  <a:srgbClr val="FFFFFF"/>
                </a:solidFill>
                <a:latin typeface="Georgia Pro"/>
                <a:ea typeface="Georgia Pro"/>
                <a:cs typeface="Georgia Pro"/>
                <a:sym typeface="Georgia Pro"/>
              </a:rPr>
              <a:t>vielä</a:t>
            </a:r>
            <a:r>
              <a:rPr lang="en-US" sz="2503" u="none" strike="noStrike" dirty="0">
                <a:solidFill>
                  <a:srgbClr val="FFFFFF"/>
                </a:solidFill>
                <a:latin typeface="Georgia Pro"/>
                <a:ea typeface="Georgia Pro"/>
                <a:cs typeface="Georgia Pro"/>
                <a:sym typeface="Georgia Pro"/>
              </a:rPr>
              <a:t> </a:t>
            </a:r>
            <a:r>
              <a:rPr lang="en-US" sz="2503" u="none" strike="noStrike" dirty="0" err="1">
                <a:solidFill>
                  <a:srgbClr val="FFFFFF"/>
                </a:solidFill>
                <a:latin typeface="Georgia Pro"/>
                <a:ea typeface="Georgia Pro"/>
                <a:cs typeface="Georgia Pro"/>
                <a:sym typeface="Georgia Pro"/>
              </a:rPr>
              <a:t>heikommat</a:t>
            </a:r>
            <a:r>
              <a:rPr lang="en-US" sz="2503" u="none" strike="noStrike" dirty="0">
                <a:solidFill>
                  <a:srgbClr val="FFFFFF"/>
                </a:solidFill>
                <a:latin typeface="Georgia Pro"/>
                <a:ea typeface="Georgia Pro"/>
                <a:cs typeface="Georgia Pro"/>
                <a:sym typeface="Georgia Pro"/>
              </a:rPr>
              <a:t>)</a:t>
            </a:r>
          </a:p>
          <a:p>
            <a:pPr marL="0" lvl="0" indent="0" algn="l">
              <a:lnSpc>
                <a:spcPts val="3003"/>
              </a:lnSpc>
              <a:spcBef>
                <a:spcPct val="0"/>
              </a:spcBef>
            </a:pPr>
            <a:endParaRPr lang="en-US" sz="2503" u="none" strike="noStrike" dirty="0">
              <a:solidFill>
                <a:srgbClr val="FFFFFF"/>
              </a:solidFill>
              <a:latin typeface="Georgia Pro"/>
              <a:ea typeface="Georgia Pro"/>
              <a:cs typeface="Georgia Pro"/>
              <a:sym typeface="Georgia Pro"/>
            </a:endParaRPr>
          </a:p>
          <a:p>
            <a:pPr marL="540465" lvl="1" indent="-270233" algn="l">
              <a:lnSpc>
                <a:spcPts val="3003"/>
              </a:lnSpc>
              <a:buFont typeface="Arial"/>
              <a:buChar char="•"/>
            </a:pPr>
            <a:r>
              <a:rPr lang="en-US" sz="2503" u="none" strike="noStrike" dirty="0">
                <a:solidFill>
                  <a:srgbClr val="FFFFFF"/>
                </a:solidFill>
                <a:latin typeface="Georgia Pro Bold" panose="02040802050405020203" charset="0"/>
                <a:ea typeface="Georgia Pro"/>
                <a:cs typeface="Georgia Pro"/>
                <a:sym typeface="Georgia Pro"/>
              </a:rPr>
              <a:t>3v3</a:t>
            </a:r>
          </a:p>
          <a:p>
            <a:pPr marL="1080931" lvl="2" indent="-360310" algn="l">
              <a:lnSpc>
                <a:spcPts val="3003"/>
              </a:lnSpc>
              <a:spcBef>
                <a:spcPct val="0"/>
              </a:spcBef>
              <a:buFont typeface="Arial"/>
              <a:buChar char="⚬"/>
            </a:pPr>
            <a:r>
              <a:rPr lang="en-US" sz="2503" u="none" strike="noStrike" dirty="0" err="1">
                <a:solidFill>
                  <a:srgbClr val="FFFFFF"/>
                </a:solidFill>
                <a:latin typeface="Georgia Pro"/>
                <a:ea typeface="Georgia Pro"/>
                <a:cs typeface="Georgia Pro"/>
                <a:sym typeface="Georgia Pro"/>
              </a:rPr>
              <a:t>Enemmän</a:t>
            </a:r>
            <a:r>
              <a:rPr lang="en-US" sz="2503" u="none" strike="noStrike" dirty="0">
                <a:solidFill>
                  <a:srgbClr val="FFFFFF"/>
                </a:solidFill>
                <a:latin typeface="Georgia Pro"/>
                <a:ea typeface="Georgia Pro"/>
                <a:cs typeface="Georgia Pro"/>
                <a:sym typeface="Georgia Pro"/>
              </a:rPr>
              <a:t> </a:t>
            </a:r>
            <a:r>
              <a:rPr lang="en-US" sz="2503" u="none" strike="noStrike" dirty="0" err="1">
                <a:solidFill>
                  <a:srgbClr val="FFFFFF"/>
                </a:solidFill>
                <a:latin typeface="Georgia Pro"/>
                <a:ea typeface="Georgia Pro"/>
                <a:cs typeface="Georgia Pro"/>
                <a:sym typeface="Georgia Pro"/>
              </a:rPr>
              <a:t>kosketuksia</a:t>
            </a:r>
            <a:endParaRPr lang="en-US" sz="2503" u="none" strike="noStrike" dirty="0">
              <a:solidFill>
                <a:srgbClr val="FFFFFF"/>
              </a:solidFill>
              <a:latin typeface="Georgia Pro"/>
              <a:ea typeface="Georgia Pro"/>
              <a:cs typeface="Georgia Pro"/>
              <a:sym typeface="Georgia Pro"/>
            </a:endParaRPr>
          </a:p>
          <a:p>
            <a:pPr marL="1080931" lvl="2" indent="-360310" algn="l">
              <a:lnSpc>
                <a:spcPts val="3003"/>
              </a:lnSpc>
              <a:spcBef>
                <a:spcPct val="0"/>
              </a:spcBef>
              <a:buFont typeface="Arial"/>
              <a:buChar char="⚬"/>
            </a:pPr>
            <a:r>
              <a:rPr lang="en-US" sz="2503" u="none" strike="noStrike" dirty="0" err="1">
                <a:solidFill>
                  <a:srgbClr val="FFFFFF"/>
                </a:solidFill>
                <a:latin typeface="Georgia Pro"/>
                <a:ea typeface="Georgia Pro"/>
                <a:cs typeface="Georgia Pro"/>
                <a:sym typeface="Georgia Pro"/>
              </a:rPr>
              <a:t>Taitojen</a:t>
            </a:r>
            <a:r>
              <a:rPr lang="en-US" sz="2503" u="none" strike="noStrike" dirty="0">
                <a:solidFill>
                  <a:srgbClr val="FFFFFF"/>
                </a:solidFill>
                <a:latin typeface="Georgia Pro"/>
                <a:ea typeface="Georgia Pro"/>
                <a:cs typeface="Georgia Pro"/>
                <a:sym typeface="Georgia Pro"/>
              </a:rPr>
              <a:t> </a:t>
            </a:r>
            <a:r>
              <a:rPr lang="en-US" sz="2503" u="none" strike="noStrike" dirty="0" err="1">
                <a:solidFill>
                  <a:srgbClr val="FFFFFF"/>
                </a:solidFill>
                <a:latin typeface="Georgia Pro"/>
                <a:ea typeface="Georgia Pro"/>
                <a:cs typeface="Georgia Pro"/>
                <a:sym typeface="Georgia Pro"/>
              </a:rPr>
              <a:t>kehittymisen</a:t>
            </a:r>
            <a:r>
              <a:rPr lang="en-US" sz="2503" u="none" strike="noStrike" dirty="0">
                <a:solidFill>
                  <a:srgbClr val="FFFFFF"/>
                </a:solidFill>
                <a:latin typeface="Georgia Pro"/>
                <a:ea typeface="Georgia Pro"/>
                <a:cs typeface="Georgia Pro"/>
                <a:sym typeface="Georgia Pro"/>
              </a:rPr>
              <a:t> </a:t>
            </a:r>
            <a:r>
              <a:rPr lang="en-US" sz="2503" u="none" strike="noStrike" dirty="0" err="1">
                <a:solidFill>
                  <a:srgbClr val="FFFFFF"/>
                </a:solidFill>
                <a:latin typeface="Georgia Pro"/>
                <a:ea typeface="Georgia Pro"/>
                <a:cs typeface="Georgia Pro"/>
                <a:sym typeface="Georgia Pro"/>
              </a:rPr>
              <a:t>näkökulma</a:t>
            </a:r>
            <a:endParaRPr lang="en-US" sz="2503" u="none" strike="noStrike" dirty="0">
              <a:solidFill>
                <a:srgbClr val="FFFFFF"/>
              </a:solidFill>
              <a:latin typeface="Georgia Pro"/>
              <a:ea typeface="Georgia Pro"/>
              <a:cs typeface="Georgia Pro"/>
              <a:sym typeface="Georgia Pro"/>
            </a:endParaRPr>
          </a:p>
          <a:p>
            <a:pPr marL="0" lvl="0" indent="0" algn="l">
              <a:lnSpc>
                <a:spcPts val="3003"/>
              </a:lnSpc>
              <a:spcBef>
                <a:spcPct val="0"/>
              </a:spcBef>
            </a:pPr>
            <a:endParaRPr lang="en-US" sz="2503" u="none" strike="noStrike" dirty="0">
              <a:solidFill>
                <a:srgbClr val="FFFFFF"/>
              </a:solidFill>
              <a:latin typeface="Georgia Pro"/>
              <a:ea typeface="Georgia Pro"/>
              <a:cs typeface="Georgia Pro"/>
              <a:sym typeface="Georgia Pro"/>
            </a:endParaRPr>
          </a:p>
          <a:p>
            <a:pPr marL="540465" lvl="1" indent="-270233" algn="l">
              <a:lnSpc>
                <a:spcPts val="3003"/>
              </a:lnSpc>
              <a:buFont typeface="Arial"/>
              <a:buChar char="•"/>
            </a:pPr>
            <a:r>
              <a:rPr lang="en-US" sz="2503" u="none" strike="noStrike" dirty="0" err="1">
                <a:solidFill>
                  <a:srgbClr val="FFFFFF"/>
                </a:solidFill>
                <a:latin typeface="Georgia Pro Bold" panose="02040802050405020203" charset="0"/>
                <a:ea typeface="Georgia Pro"/>
                <a:cs typeface="Georgia Pro"/>
                <a:sym typeface="Georgia Pro"/>
              </a:rPr>
              <a:t>Kaikki</a:t>
            </a:r>
            <a:r>
              <a:rPr lang="en-US" sz="2503" u="none" strike="noStrike" dirty="0">
                <a:solidFill>
                  <a:srgbClr val="FFFFFF"/>
                </a:solidFill>
                <a:latin typeface="Georgia Pro Bold" panose="02040802050405020203" charset="0"/>
                <a:ea typeface="Georgia Pro"/>
                <a:cs typeface="Georgia Pro"/>
                <a:sym typeface="Georgia Pro"/>
              </a:rPr>
              <a:t> </a:t>
            </a:r>
            <a:r>
              <a:rPr lang="en-US" sz="2503" u="none" strike="noStrike" dirty="0" err="1">
                <a:solidFill>
                  <a:srgbClr val="FFFFFF"/>
                </a:solidFill>
                <a:latin typeface="Georgia Pro Bold" panose="02040802050405020203" charset="0"/>
                <a:ea typeface="Georgia Pro"/>
                <a:cs typeface="Georgia Pro"/>
                <a:sym typeface="Georgia Pro"/>
              </a:rPr>
              <a:t>pelaajat</a:t>
            </a:r>
            <a:r>
              <a:rPr lang="en-US" sz="2503" u="none" strike="noStrike" dirty="0">
                <a:solidFill>
                  <a:srgbClr val="FFFFFF"/>
                </a:solidFill>
                <a:latin typeface="Georgia Pro Bold" panose="02040802050405020203" charset="0"/>
                <a:ea typeface="Georgia Pro"/>
                <a:cs typeface="Georgia Pro"/>
                <a:sym typeface="Georgia Pro"/>
              </a:rPr>
              <a:t> </a:t>
            </a:r>
            <a:r>
              <a:rPr lang="en-US" sz="2503" u="none" strike="noStrike" dirty="0" err="1">
                <a:solidFill>
                  <a:srgbClr val="FFFFFF"/>
                </a:solidFill>
                <a:latin typeface="Georgia Pro Bold" panose="02040802050405020203" charset="0"/>
                <a:ea typeface="Georgia Pro"/>
                <a:cs typeface="Georgia Pro"/>
                <a:sym typeface="Georgia Pro"/>
              </a:rPr>
              <a:t>kiertovaihdossa</a:t>
            </a:r>
            <a:r>
              <a:rPr lang="en-US" sz="2503" u="none" strike="noStrike" dirty="0">
                <a:solidFill>
                  <a:srgbClr val="FFFFFF"/>
                </a:solidFill>
                <a:latin typeface="Georgia Pro Bold" panose="02040802050405020203" charset="0"/>
                <a:ea typeface="Georgia Pro"/>
                <a:cs typeface="Georgia Pro"/>
                <a:sym typeface="Georgia Pro"/>
              </a:rPr>
              <a:t> – EI </a:t>
            </a:r>
            <a:r>
              <a:rPr lang="en-US" sz="2503" u="none" strike="noStrike" dirty="0" err="1">
                <a:solidFill>
                  <a:srgbClr val="FFFFFF"/>
                </a:solidFill>
                <a:latin typeface="Georgia Pro Bold" panose="02040802050405020203" charset="0"/>
                <a:ea typeface="Georgia Pro"/>
                <a:cs typeface="Georgia Pro"/>
                <a:sym typeface="Georgia Pro"/>
              </a:rPr>
              <a:t>pelaajavaihtoja</a:t>
            </a:r>
            <a:endParaRPr lang="en-US" sz="2503" u="none" strike="noStrike" dirty="0">
              <a:solidFill>
                <a:srgbClr val="FFFFFF"/>
              </a:solidFill>
              <a:latin typeface="Georgia Pro Bold" panose="02040802050405020203" charset="0"/>
              <a:ea typeface="Georgia Pro"/>
              <a:cs typeface="Georgia Pro"/>
              <a:sym typeface="Georgia Pro"/>
            </a:endParaRPr>
          </a:p>
          <a:p>
            <a:pPr marL="1080931" lvl="2" indent="-360310" algn="l">
              <a:lnSpc>
                <a:spcPts val="3003"/>
              </a:lnSpc>
              <a:spcBef>
                <a:spcPct val="0"/>
              </a:spcBef>
              <a:buFont typeface="Arial"/>
              <a:buChar char="⚬"/>
            </a:pPr>
            <a:r>
              <a:rPr lang="en-US" sz="2503" u="none" strike="noStrike" dirty="0" err="1">
                <a:solidFill>
                  <a:srgbClr val="FFFFFF"/>
                </a:solidFill>
                <a:latin typeface="Georgia Pro"/>
                <a:ea typeface="Georgia Pro"/>
                <a:cs typeface="Georgia Pro"/>
                <a:sym typeface="Georgia Pro"/>
              </a:rPr>
              <a:t>Pienempiä</a:t>
            </a:r>
            <a:r>
              <a:rPr lang="en-US" sz="2503" u="none" strike="noStrike" dirty="0">
                <a:solidFill>
                  <a:srgbClr val="FFFFFF"/>
                </a:solidFill>
                <a:latin typeface="Georgia Pro"/>
                <a:ea typeface="Georgia Pro"/>
                <a:cs typeface="Georgia Pro"/>
                <a:sym typeface="Georgia Pro"/>
              </a:rPr>
              <a:t> </a:t>
            </a:r>
            <a:r>
              <a:rPr lang="en-US" sz="2503" u="none" strike="noStrike" dirty="0" err="1">
                <a:solidFill>
                  <a:srgbClr val="FFFFFF"/>
                </a:solidFill>
                <a:latin typeface="Georgia Pro"/>
                <a:ea typeface="Georgia Pro"/>
                <a:cs typeface="Georgia Pro"/>
                <a:sym typeface="Georgia Pro"/>
              </a:rPr>
              <a:t>joukkueita</a:t>
            </a:r>
            <a:r>
              <a:rPr lang="en-US" sz="2503" u="none" strike="noStrike" dirty="0">
                <a:solidFill>
                  <a:srgbClr val="FFFFFF"/>
                </a:solidFill>
                <a:latin typeface="Georgia Pro"/>
                <a:ea typeface="Georgia Pro"/>
                <a:cs typeface="Georgia Pro"/>
                <a:sym typeface="Georgia Pro"/>
              </a:rPr>
              <a:t> ja </a:t>
            </a:r>
            <a:r>
              <a:rPr lang="en-US" sz="2503" u="none" strike="noStrike" dirty="0" err="1">
                <a:solidFill>
                  <a:srgbClr val="FFFFFF"/>
                </a:solidFill>
                <a:latin typeface="Georgia Pro"/>
                <a:ea typeface="Georgia Pro"/>
                <a:cs typeface="Georgia Pro"/>
                <a:sym typeface="Georgia Pro"/>
              </a:rPr>
              <a:t>enemmän</a:t>
            </a:r>
            <a:r>
              <a:rPr lang="en-US" sz="2503" u="none" strike="noStrike" dirty="0">
                <a:solidFill>
                  <a:srgbClr val="FFFFFF"/>
                </a:solidFill>
                <a:latin typeface="Georgia Pro"/>
                <a:ea typeface="Georgia Pro"/>
                <a:cs typeface="Georgia Pro"/>
                <a:sym typeface="Georgia Pro"/>
              </a:rPr>
              <a:t> </a:t>
            </a:r>
            <a:r>
              <a:rPr lang="en-US" sz="2503" u="none" strike="noStrike" dirty="0" err="1">
                <a:solidFill>
                  <a:srgbClr val="FFFFFF"/>
                </a:solidFill>
                <a:latin typeface="Georgia Pro"/>
                <a:ea typeface="Georgia Pro"/>
                <a:cs typeface="Georgia Pro"/>
                <a:sym typeface="Georgia Pro"/>
              </a:rPr>
              <a:t>pelejä</a:t>
            </a:r>
            <a:r>
              <a:rPr lang="en-US" sz="2503" u="none" strike="noStrike" dirty="0">
                <a:solidFill>
                  <a:srgbClr val="FFFFFF"/>
                </a:solidFill>
                <a:latin typeface="Georgia Pro"/>
                <a:ea typeface="Georgia Pro"/>
                <a:cs typeface="Georgia Pro"/>
                <a:sym typeface="Georgia Pro"/>
              </a:rPr>
              <a:t> ja </a:t>
            </a:r>
            <a:r>
              <a:rPr lang="en-US" sz="2503" u="none" strike="noStrike" dirty="0" err="1">
                <a:solidFill>
                  <a:srgbClr val="FFFFFF"/>
                </a:solidFill>
                <a:latin typeface="Georgia Pro"/>
                <a:ea typeface="Georgia Pro"/>
                <a:cs typeface="Georgia Pro"/>
                <a:sym typeface="Georgia Pro"/>
              </a:rPr>
              <a:t>kosketuksia</a:t>
            </a:r>
            <a:r>
              <a:rPr lang="en-US" sz="2503" u="none" strike="noStrike" dirty="0">
                <a:solidFill>
                  <a:srgbClr val="FFFFFF"/>
                </a:solidFill>
                <a:latin typeface="Georgia Pro"/>
                <a:ea typeface="Georgia Pro"/>
                <a:cs typeface="Georgia Pro"/>
                <a:sym typeface="Georgia Pro"/>
              </a:rPr>
              <a:t> </a:t>
            </a:r>
            <a:r>
              <a:rPr lang="en-US" sz="2503" u="none" strike="noStrike" dirty="0" err="1">
                <a:solidFill>
                  <a:srgbClr val="FFFFFF"/>
                </a:solidFill>
                <a:latin typeface="Georgia Pro"/>
                <a:ea typeface="Georgia Pro"/>
                <a:cs typeface="Georgia Pro"/>
                <a:sym typeface="Georgia Pro"/>
              </a:rPr>
              <a:t>yksittäisille</a:t>
            </a:r>
            <a:r>
              <a:rPr lang="en-US" sz="2503" u="none" strike="noStrike" dirty="0">
                <a:solidFill>
                  <a:srgbClr val="FFFFFF"/>
                </a:solidFill>
                <a:latin typeface="Georgia Pro"/>
                <a:ea typeface="Georgia Pro"/>
                <a:cs typeface="Georgia Pro"/>
                <a:sym typeface="Georgia Pro"/>
              </a:rPr>
              <a:t> </a:t>
            </a:r>
            <a:r>
              <a:rPr lang="en-US" sz="2503" u="none" strike="noStrike" dirty="0" err="1">
                <a:solidFill>
                  <a:srgbClr val="FFFFFF"/>
                </a:solidFill>
                <a:latin typeface="Georgia Pro"/>
                <a:ea typeface="Georgia Pro"/>
                <a:cs typeface="Georgia Pro"/>
                <a:sym typeface="Georgia Pro"/>
              </a:rPr>
              <a:t>pelaajille</a:t>
            </a:r>
            <a:endParaRPr lang="en-US" sz="2503" u="none" strike="noStrike" dirty="0">
              <a:solidFill>
                <a:srgbClr val="FFFFFF"/>
              </a:solidFill>
              <a:latin typeface="Georgia Pro"/>
              <a:ea typeface="Georgia Pro"/>
              <a:cs typeface="Georgia Pro"/>
              <a:sym typeface="Georgia Pro"/>
            </a:endParaRPr>
          </a:p>
          <a:p>
            <a:pPr marL="0" lvl="0" indent="0" algn="l">
              <a:lnSpc>
                <a:spcPts val="3003"/>
              </a:lnSpc>
              <a:spcBef>
                <a:spcPct val="0"/>
              </a:spcBef>
            </a:pPr>
            <a:endParaRPr lang="en-US" sz="2503" u="none" strike="noStrike" dirty="0">
              <a:solidFill>
                <a:srgbClr val="FFFFFF"/>
              </a:solidFill>
              <a:latin typeface="Georgia Pro"/>
              <a:ea typeface="Georgia Pro"/>
              <a:cs typeface="Georgia Pro"/>
              <a:sym typeface="Georgia Pro"/>
            </a:endParaRPr>
          </a:p>
          <a:p>
            <a:pPr marL="540465" lvl="1" indent="-270233" algn="l">
              <a:lnSpc>
                <a:spcPts val="3003"/>
              </a:lnSpc>
              <a:buFont typeface="Arial"/>
              <a:buChar char="•"/>
            </a:pPr>
            <a:r>
              <a:rPr lang="en-US" sz="2503" u="none" strike="noStrike" dirty="0" err="1">
                <a:solidFill>
                  <a:srgbClr val="FFFFFF"/>
                </a:solidFill>
                <a:latin typeface="Georgia Pro Bold" panose="02040802050405020203" charset="0"/>
                <a:ea typeface="Georgia Pro"/>
                <a:cs typeface="Georgia Pro"/>
                <a:sym typeface="Georgia Pro"/>
              </a:rPr>
              <a:t>Vapaa</a:t>
            </a:r>
            <a:r>
              <a:rPr lang="en-US" sz="2503" u="none" strike="noStrike" dirty="0">
                <a:solidFill>
                  <a:srgbClr val="FFFFFF"/>
                </a:solidFill>
                <a:latin typeface="Georgia Pro Bold" panose="02040802050405020203" charset="0"/>
                <a:ea typeface="Georgia Pro"/>
                <a:cs typeface="Georgia Pro"/>
                <a:sym typeface="Georgia Pro"/>
              </a:rPr>
              <a:t> </a:t>
            </a:r>
            <a:r>
              <a:rPr lang="en-US" sz="2503" u="none" strike="noStrike" dirty="0" err="1">
                <a:solidFill>
                  <a:srgbClr val="FFFFFF"/>
                </a:solidFill>
                <a:latin typeface="Georgia Pro Bold" panose="02040802050405020203" charset="0"/>
                <a:ea typeface="Georgia Pro"/>
                <a:cs typeface="Georgia Pro"/>
                <a:sym typeface="Georgia Pro"/>
              </a:rPr>
              <a:t>syöttö</a:t>
            </a:r>
            <a:r>
              <a:rPr lang="en-US" sz="2503" u="none" strike="noStrike" dirty="0">
                <a:solidFill>
                  <a:srgbClr val="FFFFFF"/>
                </a:solidFill>
                <a:latin typeface="Georgia Pro Bold" panose="02040802050405020203" charset="0"/>
                <a:ea typeface="Georgia Pro"/>
                <a:cs typeface="Georgia Pro"/>
                <a:sym typeface="Georgia Pro"/>
              </a:rPr>
              <a:t> ja </a:t>
            </a:r>
            <a:r>
              <a:rPr lang="en-US" sz="2503" u="none" strike="noStrike" dirty="0" err="1">
                <a:solidFill>
                  <a:srgbClr val="FFFFFF"/>
                </a:solidFill>
                <a:latin typeface="Georgia Pro Bold" panose="02040802050405020203" charset="0"/>
                <a:ea typeface="Georgia Pro"/>
                <a:cs typeface="Georgia Pro"/>
                <a:sym typeface="Georgia Pro"/>
              </a:rPr>
              <a:t>vastaanotto</a:t>
            </a:r>
            <a:endParaRPr lang="en-US" sz="2503" u="none" strike="noStrike" dirty="0">
              <a:solidFill>
                <a:srgbClr val="FFFFFF"/>
              </a:solidFill>
              <a:latin typeface="Georgia Pro Bold" panose="02040802050405020203" charset="0"/>
              <a:ea typeface="Georgia Pro"/>
              <a:cs typeface="Georgia Pro"/>
              <a:sym typeface="Georgia Pro"/>
            </a:endParaRPr>
          </a:p>
        </p:txBody>
      </p:sp>
      <p:sp>
        <p:nvSpPr>
          <p:cNvPr id="4" name="TextBox 4"/>
          <p:cNvSpPr txBox="1"/>
          <p:nvPr/>
        </p:nvSpPr>
        <p:spPr>
          <a:xfrm>
            <a:off x="543717" y="1492368"/>
            <a:ext cx="7274465" cy="2392540"/>
          </a:xfrm>
          <a:prstGeom prst="rect">
            <a:avLst/>
          </a:prstGeom>
        </p:spPr>
        <p:txBody>
          <a:bodyPr lIns="0" tIns="0" rIns="0" bIns="0" rtlCol="0" anchor="t">
            <a:spAutoFit/>
          </a:bodyPr>
          <a:lstStyle/>
          <a:p>
            <a:pPr marL="0" lvl="0" indent="0" algn="l">
              <a:lnSpc>
                <a:spcPts val="6116"/>
              </a:lnSpc>
              <a:spcBef>
                <a:spcPct val="0"/>
              </a:spcBef>
            </a:pPr>
            <a:r>
              <a:rPr lang="en-US" sz="6796" u="none" strike="noStrike">
                <a:solidFill>
                  <a:srgbClr val="FFFFFF"/>
                </a:solidFill>
                <a:latin typeface="Georgia Pro"/>
                <a:ea typeface="Georgia Pro"/>
                <a:cs typeface="Georgia Pro"/>
                <a:sym typeface="Georgia Pro"/>
              </a:rPr>
              <a:t>Muutokset </a:t>
            </a:r>
          </a:p>
          <a:p>
            <a:pPr marL="0" lvl="0" indent="0" algn="l">
              <a:lnSpc>
                <a:spcPts val="6116"/>
              </a:lnSpc>
              <a:spcBef>
                <a:spcPct val="0"/>
              </a:spcBef>
            </a:pPr>
            <a:r>
              <a:rPr lang="en-US" sz="6796" u="none" strike="noStrike">
                <a:solidFill>
                  <a:srgbClr val="FFFFFF"/>
                </a:solidFill>
                <a:latin typeface="Georgia Pro"/>
                <a:ea typeface="Georgia Pro"/>
                <a:cs typeface="Georgia Pro"/>
                <a:sym typeface="Georgia Pro"/>
              </a:rPr>
              <a:t>U13 (D-ikäiset) Tiikerisarja</a:t>
            </a:r>
          </a:p>
        </p:txBody>
      </p:sp>
      <p:sp>
        <p:nvSpPr>
          <p:cNvPr id="5" name="AutoShape 5"/>
          <p:cNvSpPr/>
          <p:nvPr/>
        </p:nvSpPr>
        <p:spPr>
          <a:xfrm>
            <a:off x="0" y="704643"/>
            <a:ext cx="18288049" cy="9525"/>
          </a:xfrm>
          <a:prstGeom prst="line">
            <a:avLst/>
          </a:prstGeom>
          <a:ln w="19050" cap="flat">
            <a:solidFill>
              <a:srgbClr val="0E162A"/>
            </a:solidFill>
            <a:prstDash val="solid"/>
            <a:headEnd type="none" w="sm" len="sm"/>
            <a:tailEnd type="none" w="sm" len="sm"/>
          </a:ln>
        </p:spPr>
      </p:sp>
      <p:sp>
        <p:nvSpPr>
          <p:cNvPr id="6" name="AutoShape 6"/>
          <p:cNvSpPr/>
          <p:nvPr/>
        </p:nvSpPr>
        <p:spPr>
          <a:xfrm flipV="1">
            <a:off x="6908964" y="0"/>
            <a:ext cx="0" cy="10395005"/>
          </a:xfrm>
          <a:prstGeom prst="line">
            <a:avLst/>
          </a:prstGeom>
          <a:ln w="19050" cap="flat">
            <a:solidFill>
              <a:srgbClr val="0E162A"/>
            </a:solidFill>
            <a:prstDash val="solid"/>
            <a:headEnd type="none" w="sm" len="sm"/>
            <a:tailEnd type="none" w="sm" len="sm"/>
          </a:ln>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762000" y="723900"/>
            <a:ext cx="6985638" cy="3257550"/>
          </a:xfrm>
          <a:prstGeom prst="rect">
            <a:avLst/>
          </a:prstGeom>
        </p:spPr>
        <p:txBody>
          <a:bodyPr lIns="0" tIns="0" rIns="0" bIns="0" rtlCol="0" anchor="t">
            <a:spAutoFit/>
          </a:bodyPr>
          <a:lstStyle/>
          <a:p>
            <a:pPr marL="0" lvl="0" indent="0" algn="l">
              <a:lnSpc>
                <a:spcPts val="8967"/>
              </a:lnSpc>
            </a:pPr>
            <a:r>
              <a:rPr lang="en-US" sz="7472" dirty="0" err="1">
                <a:solidFill>
                  <a:srgbClr val="FFFFFF"/>
                </a:solidFill>
                <a:latin typeface="Georgia Pro"/>
                <a:ea typeface="Georgia Pro"/>
                <a:cs typeface="Georgia Pro"/>
                <a:sym typeface="Georgia Pro"/>
              </a:rPr>
              <a:t>Muutokset</a:t>
            </a:r>
            <a:r>
              <a:rPr lang="en-US" sz="7472" dirty="0">
                <a:solidFill>
                  <a:srgbClr val="FFFFFF"/>
                </a:solidFill>
                <a:latin typeface="Georgia Pro"/>
                <a:ea typeface="Georgia Pro"/>
                <a:cs typeface="Georgia Pro"/>
                <a:sym typeface="Georgia Pro"/>
              </a:rPr>
              <a:t> </a:t>
            </a:r>
          </a:p>
          <a:p>
            <a:pPr marL="0" lvl="0" indent="0" algn="l">
              <a:lnSpc>
                <a:spcPts val="8399"/>
              </a:lnSpc>
            </a:pPr>
            <a:r>
              <a:rPr lang="en-US" sz="6999" dirty="0">
                <a:solidFill>
                  <a:srgbClr val="FFFFFF"/>
                </a:solidFill>
                <a:latin typeface="Georgia Pro"/>
                <a:ea typeface="Georgia Pro"/>
                <a:cs typeface="Georgia Pro"/>
                <a:sym typeface="Georgia Pro"/>
              </a:rPr>
              <a:t>U13 (D-</a:t>
            </a:r>
            <a:r>
              <a:rPr lang="en-US" sz="6999" dirty="0" err="1">
                <a:solidFill>
                  <a:srgbClr val="FFFFFF"/>
                </a:solidFill>
                <a:latin typeface="Georgia Pro"/>
                <a:ea typeface="Georgia Pro"/>
                <a:cs typeface="Georgia Pro"/>
                <a:sym typeface="Georgia Pro"/>
              </a:rPr>
              <a:t>ikäiset</a:t>
            </a:r>
            <a:r>
              <a:rPr lang="en-US" sz="6999" dirty="0">
                <a:solidFill>
                  <a:srgbClr val="FFFFFF"/>
                </a:solidFill>
                <a:latin typeface="Georgia Pro"/>
                <a:ea typeface="Georgia Pro"/>
                <a:cs typeface="Georgia Pro"/>
                <a:sym typeface="Georgia Pro"/>
              </a:rPr>
              <a:t>) </a:t>
            </a:r>
            <a:r>
              <a:rPr lang="en-US" sz="6999" dirty="0" err="1">
                <a:solidFill>
                  <a:srgbClr val="FFFFFF"/>
                </a:solidFill>
                <a:latin typeface="Georgia Pro"/>
                <a:ea typeface="Georgia Pro"/>
                <a:cs typeface="Georgia Pro"/>
                <a:sym typeface="Georgia Pro"/>
              </a:rPr>
              <a:t>Aluesarja</a:t>
            </a:r>
            <a:endParaRPr lang="en-US" sz="6999" dirty="0">
              <a:solidFill>
                <a:srgbClr val="FFFFFF"/>
              </a:solidFill>
              <a:latin typeface="Georgia Pro"/>
              <a:ea typeface="Georgia Pro"/>
              <a:cs typeface="Georgia Pro"/>
              <a:sym typeface="Georgia Pro"/>
            </a:endParaRPr>
          </a:p>
        </p:txBody>
      </p:sp>
      <p:sp>
        <p:nvSpPr>
          <p:cNvPr id="4" name="TextBox 4"/>
          <p:cNvSpPr txBox="1"/>
          <p:nvPr/>
        </p:nvSpPr>
        <p:spPr>
          <a:xfrm>
            <a:off x="6858000" y="3269694"/>
            <a:ext cx="11811000" cy="7017306"/>
          </a:xfrm>
          <a:prstGeom prst="rect">
            <a:avLst/>
          </a:prstGeom>
        </p:spPr>
        <p:txBody>
          <a:bodyPr wrap="square" lIns="0" tIns="0" rIns="0" bIns="0" rtlCol="0" anchor="t">
            <a:spAutoFit/>
          </a:bodyPr>
          <a:lstStyle/>
          <a:p>
            <a:pPr marL="400050" indent="-285750">
              <a:buClr>
                <a:schemeClr val="bg1"/>
              </a:buClr>
              <a:buFont typeface="Arial" panose="020B0604020202020204" pitchFamily="34" charset="0"/>
              <a:buChar char="•"/>
            </a:pPr>
            <a:r>
              <a:rPr lang="fi-FI" sz="3200" dirty="0">
                <a:solidFill>
                  <a:schemeClr val="bg1"/>
                </a:solidFill>
                <a:latin typeface="Georgia Pro Bold" panose="02040802050405020203" charset="0"/>
              </a:rPr>
              <a:t>3v3</a:t>
            </a:r>
          </a:p>
          <a:p>
            <a:pPr marL="857250" lvl="1" indent="-285750">
              <a:buClr>
                <a:schemeClr val="bg1"/>
              </a:buClr>
              <a:buFont typeface="Arial" panose="020B0604020202020204" pitchFamily="34" charset="0"/>
              <a:buChar char="•"/>
            </a:pPr>
            <a:r>
              <a:rPr lang="fi-FI" sz="3200" dirty="0">
                <a:solidFill>
                  <a:schemeClr val="bg1"/>
                </a:solidFill>
                <a:latin typeface="Georgia Pro" panose="02040502050405020303" pitchFamily="18" charset="0"/>
              </a:rPr>
              <a:t>Enemmän kosketuksia</a:t>
            </a:r>
          </a:p>
          <a:p>
            <a:pPr marL="857250" lvl="1" indent="-285750">
              <a:buClr>
                <a:schemeClr val="bg1"/>
              </a:buClr>
              <a:buFont typeface="Arial" panose="020B0604020202020204" pitchFamily="34" charset="0"/>
              <a:buChar char="•"/>
            </a:pPr>
            <a:r>
              <a:rPr lang="fi-FI" sz="3200" dirty="0">
                <a:solidFill>
                  <a:schemeClr val="bg1"/>
                </a:solidFill>
                <a:latin typeface="Georgia Pro" panose="02040502050405020303" pitchFamily="18" charset="0"/>
              </a:rPr>
              <a:t>Taitojen kehittymisen näkökulma</a:t>
            </a:r>
          </a:p>
          <a:p>
            <a:pPr marL="114300" indent="0">
              <a:buClr>
                <a:schemeClr val="bg1"/>
              </a:buClr>
              <a:buNone/>
            </a:pPr>
            <a:endParaRPr lang="fi-FI" sz="3200" dirty="0">
              <a:solidFill>
                <a:schemeClr val="bg1"/>
              </a:solidFill>
              <a:latin typeface="Georgia Pro Bold" panose="02040802050405020203" charset="0"/>
            </a:endParaRPr>
          </a:p>
          <a:p>
            <a:pPr marL="400050" indent="-285750">
              <a:buClr>
                <a:schemeClr val="bg1"/>
              </a:buClr>
              <a:buFont typeface="Arial" panose="020B0604020202020204" pitchFamily="34" charset="0"/>
              <a:buChar char="•"/>
            </a:pPr>
            <a:r>
              <a:rPr lang="fi-FI" sz="3200" dirty="0">
                <a:solidFill>
                  <a:schemeClr val="bg1"/>
                </a:solidFill>
                <a:latin typeface="Georgia Pro Bold" panose="02040802050405020203" charset="0"/>
              </a:rPr>
              <a:t>Kaikki pelaajat kiertovaihdossa – EI pelaajavaihtoja</a:t>
            </a:r>
          </a:p>
          <a:p>
            <a:pPr marL="857250" lvl="1" indent="-285750">
              <a:buClr>
                <a:schemeClr val="bg1"/>
              </a:buClr>
              <a:buFont typeface="Arial" panose="020B0604020202020204" pitchFamily="34" charset="0"/>
              <a:buChar char="•"/>
            </a:pPr>
            <a:r>
              <a:rPr lang="fi-FI" sz="3200" dirty="0">
                <a:solidFill>
                  <a:schemeClr val="bg1"/>
                </a:solidFill>
                <a:latin typeface="Georgia Pro" panose="02040502050405020303" pitchFamily="18" charset="0"/>
              </a:rPr>
              <a:t>Pienempiä joukkueita ja enemmän pelejä ja kosketuksia yksittäisille pelaajille</a:t>
            </a:r>
          </a:p>
          <a:p>
            <a:pPr marL="114300" indent="0">
              <a:buClr>
                <a:schemeClr val="bg1"/>
              </a:buClr>
              <a:buNone/>
            </a:pPr>
            <a:endParaRPr lang="fi-FI" sz="3200" dirty="0">
              <a:solidFill>
                <a:schemeClr val="bg1"/>
              </a:solidFill>
              <a:latin typeface="Georgia Pro Bold" panose="02040802050405020203" charset="0"/>
            </a:endParaRPr>
          </a:p>
          <a:p>
            <a:pPr marL="400050" indent="-285750">
              <a:buClr>
                <a:schemeClr val="bg1"/>
              </a:buClr>
              <a:buFont typeface="Arial" panose="020B0604020202020204" pitchFamily="34" charset="0"/>
              <a:buChar char="•"/>
            </a:pPr>
            <a:r>
              <a:rPr lang="fi-FI" sz="3200" dirty="0">
                <a:solidFill>
                  <a:schemeClr val="bg1"/>
                </a:solidFill>
                <a:latin typeface="Georgia Pro Bold" panose="02040802050405020203" charset="0"/>
              </a:rPr>
              <a:t>Vapaa syöttö ja vastaanotto</a:t>
            </a:r>
          </a:p>
          <a:p>
            <a:pPr marL="114300" indent="0">
              <a:buClr>
                <a:schemeClr val="bg1"/>
              </a:buClr>
              <a:buNone/>
            </a:pPr>
            <a:endParaRPr lang="fi-FI" sz="3200" dirty="0">
              <a:solidFill>
                <a:schemeClr val="bg1"/>
              </a:solidFill>
              <a:latin typeface="Georgia Pro Bold" panose="02040802050405020203" charset="0"/>
            </a:endParaRPr>
          </a:p>
          <a:p>
            <a:pPr marL="114300" indent="0">
              <a:buClr>
                <a:schemeClr val="bg1"/>
              </a:buClr>
              <a:buNone/>
            </a:pPr>
            <a:endParaRPr lang="fi-FI" sz="3200" dirty="0">
              <a:solidFill>
                <a:schemeClr val="bg1"/>
              </a:solidFill>
              <a:latin typeface="Georgia Pro Bold" panose="02040802050405020203" charset="0"/>
            </a:endParaRPr>
          </a:p>
          <a:p>
            <a:pPr marL="114300" indent="0">
              <a:buClr>
                <a:schemeClr val="bg1"/>
              </a:buClr>
              <a:buNone/>
            </a:pPr>
            <a:endParaRPr lang="fi-FI" sz="3200" dirty="0">
              <a:solidFill>
                <a:schemeClr val="bg1"/>
              </a:solidFill>
              <a:latin typeface="Georgia Pro Bold" panose="02040802050405020203" charset="0"/>
            </a:endParaRPr>
          </a:p>
          <a:p>
            <a:pPr lvl="1">
              <a:buClr>
                <a:schemeClr val="bg1"/>
              </a:buClr>
            </a:pPr>
            <a:endParaRPr lang="fi-FI" sz="3200" dirty="0">
              <a:solidFill>
                <a:schemeClr val="bg1"/>
              </a:solidFill>
            </a:endParaRPr>
          </a:p>
          <a:p>
            <a:pPr marL="695905" lvl="1" indent="-347953" algn="l">
              <a:lnSpc>
                <a:spcPts val="4834"/>
              </a:lnSpc>
              <a:buFont typeface="Arial"/>
              <a:buChar char="•"/>
            </a:pPr>
            <a:endParaRPr lang="en-US" sz="4800" dirty="0">
              <a:solidFill>
                <a:srgbClr val="FFFFFF"/>
              </a:solidFill>
              <a:latin typeface="Georgia Pro"/>
              <a:ea typeface="Georgia Pro"/>
              <a:cs typeface="Georgia Pro"/>
              <a:sym typeface="Georgia Pro"/>
              <a:hlinkClick r:id="rId3" tooltip="https://docs.google.com/spreadsheets/d/1DUF2isFWsqVSYhbaACYtbgcLi_YjDqpE3GLQIVgkKQg/edit#gid=69851113"/>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9810114" y="3845314"/>
            <a:ext cx="6878322" cy="4842122"/>
            <a:chOff x="0" y="0"/>
            <a:chExt cx="1154597" cy="812800"/>
          </a:xfrm>
        </p:grpSpPr>
        <p:sp>
          <p:nvSpPr>
            <p:cNvPr id="4" name="Freeform 4"/>
            <p:cNvSpPr/>
            <p:nvPr/>
          </p:nvSpPr>
          <p:spPr>
            <a:xfrm>
              <a:off x="0" y="0"/>
              <a:ext cx="1154597" cy="812800"/>
            </a:xfrm>
            <a:custGeom>
              <a:avLst/>
              <a:gdLst/>
              <a:ahLst/>
              <a:cxnLst/>
              <a:rect l="l" t="t" r="r" b="b"/>
              <a:pathLst>
                <a:path w="1154597" h="812800">
                  <a:moveTo>
                    <a:pt x="0" y="0"/>
                  </a:moveTo>
                  <a:lnTo>
                    <a:pt x="1154597" y="0"/>
                  </a:lnTo>
                  <a:lnTo>
                    <a:pt x="1154597" y="812800"/>
                  </a:lnTo>
                  <a:lnTo>
                    <a:pt x="0" y="812800"/>
                  </a:lnTo>
                  <a:close/>
                </a:path>
              </a:pathLst>
            </a:custGeom>
            <a:blipFill>
              <a:blip r:embed="rId3"/>
              <a:stretch>
                <a:fillRect l="-12574" r="-12574"/>
              </a:stretch>
            </a:blipFill>
          </p:spPr>
        </p:sp>
      </p:grpSp>
      <p:sp>
        <p:nvSpPr>
          <p:cNvPr id="5" name="TextBox 5"/>
          <p:cNvSpPr txBox="1"/>
          <p:nvPr/>
        </p:nvSpPr>
        <p:spPr>
          <a:xfrm>
            <a:off x="1599564" y="1590039"/>
            <a:ext cx="15088872" cy="1085850"/>
          </a:xfrm>
          <a:prstGeom prst="rect">
            <a:avLst/>
          </a:prstGeom>
        </p:spPr>
        <p:txBody>
          <a:bodyPr lIns="0" tIns="0" rIns="0" bIns="0" rtlCol="0" anchor="t">
            <a:spAutoFit/>
          </a:bodyPr>
          <a:lstStyle/>
          <a:p>
            <a:pPr marL="0" lvl="0" indent="0" algn="ctr">
              <a:lnSpc>
                <a:spcPts val="8531"/>
              </a:lnSpc>
            </a:pPr>
            <a:r>
              <a:rPr lang="en-US" sz="7109" b="1">
                <a:solidFill>
                  <a:srgbClr val="FFFFFF"/>
                </a:solidFill>
                <a:latin typeface="Georgia Pro Bold"/>
                <a:ea typeface="Georgia Pro Bold"/>
                <a:cs typeface="Georgia Pro Bold"/>
                <a:sym typeface="Georgia Pro Bold"/>
              </a:rPr>
              <a:t>Iltapäivän aiheet</a:t>
            </a:r>
          </a:p>
        </p:txBody>
      </p:sp>
      <p:sp>
        <p:nvSpPr>
          <p:cNvPr id="6" name="TextBox 6"/>
          <p:cNvSpPr txBox="1"/>
          <p:nvPr/>
        </p:nvSpPr>
        <p:spPr>
          <a:xfrm>
            <a:off x="1599564" y="3778639"/>
            <a:ext cx="7544436" cy="4472186"/>
          </a:xfrm>
          <a:prstGeom prst="rect">
            <a:avLst/>
          </a:prstGeom>
        </p:spPr>
        <p:txBody>
          <a:bodyPr wrap="square" lIns="0" tIns="0" rIns="0" bIns="0" rtlCol="0" anchor="t">
            <a:spAutoFit/>
          </a:bodyPr>
          <a:lstStyle/>
          <a:p>
            <a:pPr marL="604519" lvl="1" indent="-302260" algn="l">
              <a:lnSpc>
                <a:spcPts val="3919"/>
              </a:lnSpc>
              <a:spcBef>
                <a:spcPct val="0"/>
              </a:spcBef>
              <a:buFont typeface="Arial"/>
              <a:buChar char="•"/>
            </a:pPr>
            <a:r>
              <a:rPr lang="en-US" sz="2799" dirty="0">
                <a:solidFill>
                  <a:srgbClr val="FFFFFF"/>
                </a:solidFill>
                <a:latin typeface="Georgia Pro"/>
                <a:ea typeface="Georgia Pro"/>
                <a:cs typeface="Georgia Pro"/>
                <a:sym typeface="Georgia Pro"/>
              </a:rPr>
              <a:t>Lasten </a:t>
            </a:r>
            <a:r>
              <a:rPr lang="en-US" sz="2799" dirty="0" err="1">
                <a:solidFill>
                  <a:srgbClr val="FFFFFF"/>
                </a:solidFill>
                <a:latin typeface="Georgia Pro"/>
                <a:ea typeface="Georgia Pro"/>
                <a:cs typeface="Georgia Pro"/>
                <a:sym typeface="Georgia Pro"/>
              </a:rPr>
              <a:t>urheilun</a:t>
            </a:r>
            <a:r>
              <a:rPr lang="en-US" sz="2799" dirty="0">
                <a:solidFill>
                  <a:srgbClr val="FFFFFF"/>
                </a:solidFill>
                <a:latin typeface="Georgia Pro"/>
                <a:ea typeface="Georgia Pro"/>
                <a:cs typeface="Georgia Pro"/>
                <a:sym typeface="Georgia Pro"/>
              </a:rPr>
              <a:t> </a:t>
            </a:r>
            <a:r>
              <a:rPr lang="en-US" sz="2799" dirty="0" err="1">
                <a:solidFill>
                  <a:srgbClr val="FFFFFF"/>
                </a:solidFill>
                <a:latin typeface="Georgia Pro"/>
                <a:ea typeface="Georgia Pro"/>
                <a:cs typeface="Georgia Pro"/>
                <a:sym typeface="Georgia Pro"/>
              </a:rPr>
              <a:t>joukkuepelien</a:t>
            </a:r>
            <a:r>
              <a:rPr lang="en-US" sz="2799" dirty="0">
                <a:solidFill>
                  <a:srgbClr val="FFFFFF"/>
                </a:solidFill>
                <a:latin typeface="Georgia Pro"/>
                <a:ea typeface="Georgia Pro"/>
                <a:cs typeface="Georgia Pro"/>
                <a:sym typeface="Georgia Pro"/>
              </a:rPr>
              <a:t> </a:t>
            </a:r>
            <a:r>
              <a:rPr lang="en-US" sz="2799" dirty="0" err="1">
                <a:solidFill>
                  <a:srgbClr val="FFFFFF"/>
                </a:solidFill>
                <a:latin typeface="Georgia Pro"/>
                <a:ea typeface="Georgia Pro"/>
                <a:cs typeface="Georgia Pro"/>
                <a:sym typeface="Georgia Pro"/>
              </a:rPr>
              <a:t>viitekehys</a:t>
            </a:r>
            <a:r>
              <a:rPr lang="en-US" sz="2799" dirty="0">
                <a:solidFill>
                  <a:srgbClr val="FFFFFF"/>
                </a:solidFill>
                <a:latin typeface="Georgia Pro"/>
                <a:ea typeface="Georgia Pro"/>
                <a:cs typeface="Georgia Pro"/>
                <a:sym typeface="Georgia Pro"/>
              </a:rPr>
              <a:t> + </a:t>
            </a:r>
            <a:r>
              <a:rPr lang="en-US" sz="2799" dirty="0" err="1">
                <a:solidFill>
                  <a:srgbClr val="FFFFFF"/>
                </a:solidFill>
                <a:latin typeface="Georgia Pro"/>
                <a:ea typeface="Georgia Pro"/>
                <a:cs typeface="Georgia Pro"/>
                <a:sym typeface="Georgia Pro"/>
              </a:rPr>
              <a:t>lajiin</a:t>
            </a:r>
            <a:r>
              <a:rPr lang="en-US" sz="2799" dirty="0">
                <a:solidFill>
                  <a:srgbClr val="FFFFFF"/>
                </a:solidFill>
                <a:latin typeface="Georgia Pro"/>
                <a:ea typeface="Georgia Pro"/>
                <a:cs typeface="Georgia Pro"/>
                <a:sym typeface="Georgia Pro"/>
              </a:rPr>
              <a:t> </a:t>
            </a:r>
            <a:r>
              <a:rPr lang="en-US" sz="2799" dirty="0" err="1">
                <a:solidFill>
                  <a:srgbClr val="FFFFFF"/>
                </a:solidFill>
                <a:latin typeface="Georgia Pro"/>
                <a:ea typeface="Georgia Pro"/>
                <a:cs typeface="Georgia Pro"/>
                <a:sym typeface="Georgia Pro"/>
              </a:rPr>
              <a:t>erikoistuminen</a:t>
            </a:r>
            <a:endParaRPr lang="en-US" sz="2799" dirty="0">
              <a:solidFill>
                <a:srgbClr val="FFFFFF"/>
              </a:solidFill>
              <a:latin typeface="Georgia Pro"/>
              <a:ea typeface="Georgia Pro"/>
              <a:cs typeface="Georgia Pro"/>
              <a:sym typeface="Georgia Pro"/>
            </a:endParaRPr>
          </a:p>
          <a:p>
            <a:pPr marL="604519" lvl="1" indent="-302260" algn="l">
              <a:lnSpc>
                <a:spcPts val="3919"/>
              </a:lnSpc>
              <a:spcBef>
                <a:spcPct val="0"/>
              </a:spcBef>
              <a:buFont typeface="Arial"/>
              <a:buChar char="•"/>
            </a:pPr>
            <a:r>
              <a:rPr lang="en-US" sz="2799" dirty="0" err="1">
                <a:solidFill>
                  <a:srgbClr val="FFFFFF"/>
                </a:solidFill>
                <a:latin typeface="Georgia Pro"/>
                <a:ea typeface="Georgia Pro"/>
                <a:cs typeface="Georgia Pro"/>
                <a:sym typeface="Georgia Pro"/>
              </a:rPr>
              <a:t>Ikäluokkanimitykset</a:t>
            </a:r>
            <a:r>
              <a:rPr lang="en-US" sz="2799" dirty="0">
                <a:solidFill>
                  <a:srgbClr val="FFFFFF"/>
                </a:solidFill>
                <a:latin typeface="Georgia Pro"/>
                <a:ea typeface="Georgia Pro"/>
                <a:cs typeface="Georgia Pro"/>
                <a:sym typeface="Georgia Pro"/>
              </a:rPr>
              <a:t> </a:t>
            </a:r>
            <a:r>
              <a:rPr lang="en-US" sz="2799" dirty="0" err="1">
                <a:solidFill>
                  <a:srgbClr val="FFFFFF"/>
                </a:solidFill>
                <a:latin typeface="Georgia Pro"/>
                <a:ea typeface="Georgia Pro"/>
                <a:cs typeface="Georgia Pro"/>
                <a:sym typeface="Georgia Pro"/>
              </a:rPr>
              <a:t>kaudesta</a:t>
            </a:r>
            <a:r>
              <a:rPr lang="en-US" sz="2799" dirty="0">
                <a:solidFill>
                  <a:srgbClr val="FFFFFF"/>
                </a:solidFill>
                <a:latin typeface="Georgia Pro"/>
                <a:ea typeface="Georgia Pro"/>
                <a:cs typeface="Georgia Pro"/>
                <a:sym typeface="Georgia Pro"/>
              </a:rPr>
              <a:t> 2025 </a:t>
            </a:r>
            <a:r>
              <a:rPr lang="en-US" sz="2799" dirty="0" err="1">
                <a:solidFill>
                  <a:srgbClr val="FFFFFF"/>
                </a:solidFill>
                <a:latin typeface="Georgia Pro"/>
                <a:ea typeface="Georgia Pro"/>
                <a:cs typeface="Georgia Pro"/>
                <a:sym typeface="Georgia Pro"/>
              </a:rPr>
              <a:t>alkaen</a:t>
            </a:r>
            <a:endParaRPr lang="en-US" sz="2799" dirty="0">
              <a:solidFill>
                <a:srgbClr val="FFFFFF"/>
              </a:solidFill>
              <a:latin typeface="Georgia Pro"/>
              <a:ea typeface="Georgia Pro"/>
              <a:cs typeface="Georgia Pro"/>
              <a:sym typeface="Georgia Pro"/>
            </a:endParaRPr>
          </a:p>
          <a:p>
            <a:pPr marL="604519" lvl="1" indent="-302260" algn="l">
              <a:lnSpc>
                <a:spcPts val="3919"/>
              </a:lnSpc>
              <a:spcBef>
                <a:spcPct val="0"/>
              </a:spcBef>
              <a:buFont typeface="Arial"/>
              <a:buChar char="•"/>
            </a:pPr>
            <a:r>
              <a:rPr lang="en-US" sz="2799" dirty="0" err="1">
                <a:solidFill>
                  <a:srgbClr val="FFFFFF"/>
                </a:solidFill>
                <a:latin typeface="Georgia Pro"/>
                <a:ea typeface="Georgia Pro"/>
                <a:cs typeface="Georgia Pro"/>
                <a:sym typeface="Georgia Pro"/>
              </a:rPr>
              <a:t>Sääntömuutokset</a:t>
            </a:r>
            <a:r>
              <a:rPr lang="en-US" sz="2799" dirty="0">
                <a:solidFill>
                  <a:srgbClr val="FFFFFF"/>
                </a:solidFill>
                <a:latin typeface="Georgia Pro"/>
                <a:ea typeface="Georgia Pro"/>
                <a:cs typeface="Georgia Pro"/>
                <a:sym typeface="Georgia Pro"/>
              </a:rPr>
              <a:t> </a:t>
            </a:r>
            <a:r>
              <a:rPr lang="en-US" sz="2799" dirty="0" err="1">
                <a:solidFill>
                  <a:srgbClr val="FFFFFF"/>
                </a:solidFill>
                <a:latin typeface="Georgia Pro"/>
                <a:ea typeface="Georgia Pro"/>
                <a:cs typeface="Georgia Pro"/>
                <a:sym typeface="Georgia Pro"/>
              </a:rPr>
              <a:t>ikäluokittain</a:t>
            </a:r>
            <a:endParaRPr lang="en-US" sz="2799" dirty="0">
              <a:solidFill>
                <a:srgbClr val="FFFFFF"/>
              </a:solidFill>
              <a:latin typeface="Georgia Pro"/>
              <a:ea typeface="Georgia Pro"/>
              <a:cs typeface="Georgia Pro"/>
              <a:sym typeface="Georgia Pro"/>
            </a:endParaRPr>
          </a:p>
          <a:p>
            <a:pPr marL="1209039" lvl="2" indent="-403013" algn="l">
              <a:lnSpc>
                <a:spcPts val="3919"/>
              </a:lnSpc>
              <a:spcBef>
                <a:spcPct val="0"/>
              </a:spcBef>
              <a:buFont typeface="Arial"/>
              <a:buChar char="⚬"/>
            </a:pPr>
            <a:r>
              <a:rPr lang="en-US" sz="2799" dirty="0">
                <a:solidFill>
                  <a:srgbClr val="FFFFFF"/>
                </a:solidFill>
                <a:latin typeface="Georgia Pro"/>
                <a:ea typeface="Georgia Pro"/>
                <a:cs typeface="Georgia Pro"/>
                <a:sym typeface="Georgia Pro"/>
              </a:rPr>
              <a:t>U9 (F-</a:t>
            </a:r>
            <a:r>
              <a:rPr lang="en-US" sz="2799" dirty="0" err="1">
                <a:solidFill>
                  <a:srgbClr val="FFFFFF"/>
                </a:solidFill>
                <a:latin typeface="Georgia Pro"/>
                <a:ea typeface="Georgia Pro"/>
                <a:cs typeface="Georgia Pro"/>
                <a:sym typeface="Georgia Pro"/>
              </a:rPr>
              <a:t>juniorit</a:t>
            </a:r>
            <a:r>
              <a:rPr lang="en-US" sz="2799" dirty="0">
                <a:solidFill>
                  <a:srgbClr val="FFFFFF"/>
                </a:solidFill>
                <a:latin typeface="Georgia Pro"/>
                <a:ea typeface="Georgia Pro"/>
                <a:cs typeface="Georgia Pro"/>
                <a:sym typeface="Georgia Pro"/>
              </a:rPr>
              <a:t>)</a:t>
            </a:r>
          </a:p>
          <a:p>
            <a:pPr marL="1209039" lvl="2" indent="-403013" algn="l">
              <a:lnSpc>
                <a:spcPts val="3919"/>
              </a:lnSpc>
              <a:spcBef>
                <a:spcPct val="0"/>
              </a:spcBef>
              <a:buFont typeface="Arial"/>
              <a:buChar char="⚬"/>
            </a:pPr>
            <a:r>
              <a:rPr lang="en-US" sz="2799" dirty="0">
                <a:solidFill>
                  <a:srgbClr val="FFFFFF"/>
                </a:solidFill>
                <a:latin typeface="Georgia Pro"/>
                <a:ea typeface="Georgia Pro"/>
                <a:cs typeface="Georgia Pro"/>
                <a:sym typeface="Georgia Pro"/>
              </a:rPr>
              <a:t>U11 (E-</a:t>
            </a:r>
            <a:r>
              <a:rPr lang="en-US" sz="2799" dirty="0" err="1">
                <a:solidFill>
                  <a:srgbClr val="FFFFFF"/>
                </a:solidFill>
                <a:latin typeface="Georgia Pro"/>
                <a:ea typeface="Georgia Pro"/>
                <a:cs typeface="Georgia Pro"/>
                <a:sym typeface="Georgia Pro"/>
              </a:rPr>
              <a:t>juniorit</a:t>
            </a:r>
            <a:r>
              <a:rPr lang="en-US" sz="2799" dirty="0">
                <a:solidFill>
                  <a:srgbClr val="FFFFFF"/>
                </a:solidFill>
                <a:latin typeface="Georgia Pro"/>
                <a:ea typeface="Georgia Pro"/>
                <a:cs typeface="Georgia Pro"/>
                <a:sym typeface="Georgia Pro"/>
              </a:rPr>
              <a:t>)</a:t>
            </a:r>
          </a:p>
          <a:p>
            <a:pPr marL="1209039" lvl="2" indent="-403013" algn="l">
              <a:lnSpc>
                <a:spcPts val="3919"/>
              </a:lnSpc>
              <a:spcBef>
                <a:spcPct val="0"/>
              </a:spcBef>
              <a:buFont typeface="Arial"/>
              <a:buChar char="⚬"/>
            </a:pPr>
            <a:r>
              <a:rPr lang="en-US" sz="2799" dirty="0">
                <a:solidFill>
                  <a:srgbClr val="FFFFFF"/>
                </a:solidFill>
                <a:latin typeface="Georgia Pro"/>
                <a:ea typeface="Georgia Pro"/>
                <a:cs typeface="Georgia Pro"/>
                <a:sym typeface="Georgia Pro"/>
              </a:rPr>
              <a:t>U13 (D-</a:t>
            </a:r>
            <a:r>
              <a:rPr lang="en-US" sz="2799" dirty="0" err="1">
                <a:solidFill>
                  <a:srgbClr val="FFFFFF"/>
                </a:solidFill>
                <a:latin typeface="Georgia Pro"/>
                <a:ea typeface="Georgia Pro"/>
                <a:cs typeface="Georgia Pro"/>
                <a:sym typeface="Georgia Pro"/>
              </a:rPr>
              <a:t>juniorit</a:t>
            </a:r>
            <a:r>
              <a:rPr lang="en-US" sz="2799" dirty="0">
                <a:solidFill>
                  <a:srgbClr val="FFFFFF"/>
                </a:solidFill>
                <a:latin typeface="Georgia Pro"/>
                <a:ea typeface="Georgia Pro"/>
                <a:cs typeface="Georgia Pro"/>
                <a:sym typeface="Georgia Pro"/>
              </a:rPr>
              <a:t>)</a:t>
            </a:r>
          </a:p>
          <a:p>
            <a:pPr marL="604519" lvl="1" indent="-302260" algn="l">
              <a:lnSpc>
                <a:spcPts val="3919"/>
              </a:lnSpc>
              <a:spcBef>
                <a:spcPct val="0"/>
              </a:spcBef>
              <a:buFont typeface="Arial"/>
              <a:buChar char="•"/>
            </a:pPr>
            <a:r>
              <a:rPr lang="en-US" sz="2799" dirty="0">
                <a:solidFill>
                  <a:srgbClr val="FFFFFF"/>
                </a:solidFill>
                <a:latin typeface="Georgia Pro"/>
                <a:ea typeface="Georgia Pro"/>
                <a:cs typeface="Georgia Pro"/>
                <a:sym typeface="Georgia Pro"/>
              </a:rPr>
              <a:t>F-</a:t>
            </a:r>
            <a:r>
              <a:rPr lang="en-US" sz="2799" dirty="0" err="1">
                <a:solidFill>
                  <a:srgbClr val="FFFFFF"/>
                </a:solidFill>
                <a:latin typeface="Georgia Pro"/>
                <a:ea typeface="Georgia Pro"/>
                <a:cs typeface="Georgia Pro"/>
                <a:sym typeface="Georgia Pro"/>
              </a:rPr>
              <a:t>junioreiden</a:t>
            </a:r>
            <a:r>
              <a:rPr lang="en-US" sz="2799" dirty="0">
                <a:solidFill>
                  <a:srgbClr val="FFFFFF"/>
                </a:solidFill>
                <a:latin typeface="Georgia Pro"/>
                <a:ea typeface="Georgia Pro"/>
                <a:cs typeface="Georgia Pro"/>
                <a:sym typeface="Georgia Pro"/>
              </a:rPr>
              <a:t> ja </a:t>
            </a:r>
            <a:r>
              <a:rPr lang="en-US" sz="2799" dirty="0" err="1">
                <a:solidFill>
                  <a:srgbClr val="FFFFFF"/>
                </a:solidFill>
                <a:latin typeface="Georgia Pro"/>
                <a:ea typeface="Georgia Pro"/>
                <a:cs typeface="Georgia Pro"/>
                <a:sym typeface="Georgia Pro"/>
              </a:rPr>
              <a:t>tripla</a:t>
            </a:r>
            <a:r>
              <a:rPr lang="en-US" sz="2799" dirty="0">
                <a:solidFill>
                  <a:srgbClr val="FFFFFF"/>
                </a:solidFill>
                <a:latin typeface="Georgia Pro"/>
                <a:ea typeface="Georgia Pro"/>
                <a:cs typeface="Georgia Pro"/>
                <a:sym typeface="Georgia Pro"/>
              </a:rPr>
              <a:t> </a:t>
            </a:r>
            <a:r>
              <a:rPr lang="en-US" sz="2799" dirty="0" err="1">
                <a:solidFill>
                  <a:srgbClr val="FFFFFF"/>
                </a:solidFill>
                <a:latin typeface="Georgia Pro"/>
                <a:ea typeface="Georgia Pro"/>
                <a:cs typeface="Georgia Pro"/>
                <a:sym typeface="Georgia Pro"/>
              </a:rPr>
              <a:t>pallon</a:t>
            </a:r>
            <a:r>
              <a:rPr lang="en-US" sz="2799" dirty="0">
                <a:solidFill>
                  <a:srgbClr val="FFFFFF"/>
                </a:solidFill>
                <a:latin typeface="Georgia Pro"/>
                <a:ea typeface="Georgia Pro"/>
                <a:cs typeface="Georgia Pro"/>
                <a:sym typeface="Georgia Pro"/>
              </a:rPr>
              <a:t> </a:t>
            </a:r>
            <a:r>
              <a:rPr lang="en-US" sz="2799" dirty="0" err="1">
                <a:solidFill>
                  <a:srgbClr val="FFFFFF"/>
                </a:solidFill>
                <a:latin typeface="Georgia Pro"/>
                <a:ea typeface="Georgia Pro"/>
                <a:cs typeface="Georgia Pro"/>
                <a:sym typeface="Georgia Pro"/>
              </a:rPr>
              <a:t>demovideot</a:t>
            </a:r>
            <a:endParaRPr lang="en-US" sz="2799" dirty="0">
              <a:solidFill>
                <a:srgbClr val="FFFFFF"/>
              </a:solidFill>
              <a:latin typeface="Georgia Pro"/>
              <a:ea typeface="Georgia Pro"/>
              <a:cs typeface="Georgia Pro"/>
              <a:sym typeface="Georgia Pro"/>
            </a:endParaRPr>
          </a:p>
          <a:p>
            <a:pPr marL="604519" lvl="1" indent="-302260" algn="l">
              <a:lnSpc>
                <a:spcPts val="3919"/>
              </a:lnSpc>
              <a:spcBef>
                <a:spcPct val="0"/>
              </a:spcBef>
              <a:buFont typeface="Arial"/>
              <a:buChar char="•"/>
            </a:pPr>
            <a:r>
              <a:rPr lang="en-US" sz="2799" dirty="0" err="1">
                <a:solidFill>
                  <a:srgbClr val="FFFFFF"/>
                </a:solidFill>
                <a:latin typeface="Georgia Pro"/>
                <a:ea typeface="Georgia Pro"/>
                <a:cs typeface="Georgia Pro"/>
                <a:sym typeface="Georgia Pro"/>
              </a:rPr>
              <a:t>Aikataulu</a:t>
            </a:r>
            <a:r>
              <a:rPr lang="en-US" sz="2799" dirty="0">
                <a:solidFill>
                  <a:srgbClr val="FFFFFF"/>
                </a:solidFill>
                <a:latin typeface="Georgia Pro"/>
                <a:ea typeface="Georgia Pro"/>
                <a:cs typeface="Georgia Pro"/>
                <a:sym typeface="Georgia Pro"/>
              </a:rPr>
              <a:t> ja </a:t>
            </a:r>
            <a:r>
              <a:rPr lang="en-US" sz="2799" dirty="0" err="1">
                <a:solidFill>
                  <a:srgbClr val="FFFFFF"/>
                </a:solidFill>
                <a:latin typeface="Georgia Pro"/>
                <a:ea typeface="Georgia Pro"/>
                <a:cs typeface="Georgia Pro"/>
                <a:sym typeface="Georgia Pro"/>
              </a:rPr>
              <a:t>toimenpidesuunnitelma</a:t>
            </a:r>
            <a:endParaRPr lang="en-US" sz="2799" dirty="0">
              <a:solidFill>
                <a:srgbClr val="FFFFFF"/>
              </a:solidFill>
              <a:latin typeface="Georgia Pro"/>
              <a:ea typeface="Georgia Pro"/>
              <a:cs typeface="Georgia Pro"/>
              <a:sym typeface="Georgia Pr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1028700" y="1831582"/>
            <a:ext cx="15818800" cy="1025922"/>
          </a:xfrm>
          <a:prstGeom prst="rect">
            <a:avLst/>
          </a:prstGeom>
        </p:spPr>
        <p:txBody>
          <a:bodyPr wrap="square" lIns="0" tIns="0" rIns="0" bIns="0" rtlCol="0" anchor="t">
            <a:spAutoFit/>
          </a:bodyPr>
          <a:lstStyle/>
          <a:p>
            <a:pPr marL="0" lvl="0" indent="0" algn="l">
              <a:lnSpc>
                <a:spcPts val="7972"/>
              </a:lnSpc>
            </a:pPr>
            <a:r>
              <a:rPr lang="en-US" sz="7200" dirty="0" err="1">
                <a:solidFill>
                  <a:srgbClr val="FFFFFF"/>
                </a:solidFill>
                <a:latin typeface="Georgia Pro"/>
                <a:ea typeface="Georgia Pro"/>
                <a:cs typeface="Georgia Pro"/>
                <a:sym typeface="Georgia Pro"/>
              </a:rPr>
              <a:t>Tripla</a:t>
            </a:r>
            <a:r>
              <a:rPr lang="en-US" sz="7200" dirty="0">
                <a:solidFill>
                  <a:srgbClr val="FFFFFF"/>
                </a:solidFill>
                <a:latin typeface="Georgia Pro"/>
                <a:ea typeface="Georgia Pro"/>
                <a:cs typeface="Georgia Pro"/>
                <a:sym typeface="Georgia Pro"/>
              </a:rPr>
              <a:t> </a:t>
            </a:r>
            <a:r>
              <a:rPr lang="en-US" sz="7200" dirty="0" err="1">
                <a:solidFill>
                  <a:srgbClr val="FFFFFF"/>
                </a:solidFill>
                <a:latin typeface="Georgia Pro"/>
                <a:ea typeface="Georgia Pro"/>
                <a:cs typeface="Georgia Pro"/>
                <a:sym typeface="Georgia Pro"/>
              </a:rPr>
              <a:t>pallon</a:t>
            </a:r>
            <a:r>
              <a:rPr lang="en-US" sz="7200" dirty="0">
                <a:solidFill>
                  <a:srgbClr val="FFFFFF"/>
                </a:solidFill>
                <a:latin typeface="Georgia Pro"/>
                <a:ea typeface="Georgia Pro"/>
                <a:cs typeface="Georgia Pro"/>
                <a:sym typeface="Georgia Pro"/>
              </a:rPr>
              <a:t> </a:t>
            </a:r>
            <a:r>
              <a:rPr lang="en-US" sz="7200" dirty="0" err="1">
                <a:solidFill>
                  <a:srgbClr val="FFFFFF"/>
                </a:solidFill>
                <a:latin typeface="Georgia Pro"/>
                <a:ea typeface="Georgia Pro"/>
                <a:cs typeface="Georgia Pro"/>
                <a:sym typeface="Georgia Pro"/>
              </a:rPr>
              <a:t>ydintavoitteet</a:t>
            </a:r>
            <a:r>
              <a:rPr lang="en-US" sz="7200" dirty="0">
                <a:solidFill>
                  <a:srgbClr val="FFFFFF"/>
                </a:solidFill>
                <a:latin typeface="Georgia Pro"/>
                <a:ea typeface="Georgia Pro"/>
                <a:cs typeface="Georgia Pro"/>
                <a:sym typeface="Georgia Pro"/>
              </a:rPr>
              <a:t> ja </a:t>
            </a:r>
            <a:r>
              <a:rPr lang="en-US" sz="7200" dirty="0" err="1">
                <a:solidFill>
                  <a:srgbClr val="FFFFFF"/>
                </a:solidFill>
                <a:latin typeface="Georgia Pro"/>
                <a:ea typeface="Georgia Pro"/>
                <a:cs typeface="Georgia Pro"/>
                <a:sym typeface="Georgia Pro"/>
              </a:rPr>
              <a:t>tehtävä</a:t>
            </a:r>
            <a:endParaRPr lang="en-US" sz="7200" dirty="0">
              <a:solidFill>
                <a:srgbClr val="FFFFFF"/>
              </a:solidFill>
              <a:latin typeface="Georgia Pro"/>
              <a:ea typeface="Georgia Pro"/>
              <a:cs typeface="Georgia Pro"/>
              <a:sym typeface="Georgia Pro"/>
            </a:endParaRPr>
          </a:p>
        </p:txBody>
      </p:sp>
      <p:sp>
        <p:nvSpPr>
          <p:cNvPr id="4" name="TextBox 4"/>
          <p:cNvSpPr txBox="1"/>
          <p:nvPr/>
        </p:nvSpPr>
        <p:spPr>
          <a:xfrm>
            <a:off x="1028700" y="3615754"/>
            <a:ext cx="12387473" cy="410112"/>
          </a:xfrm>
          <a:prstGeom prst="rect">
            <a:avLst/>
          </a:prstGeom>
        </p:spPr>
        <p:txBody>
          <a:bodyPr lIns="0" tIns="0" rIns="0" bIns="0" rtlCol="0" anchor="t">
            <a:spAutoFit/>
          </a:bodyPr>
          <a:lstStyle/>
          <a:p>
            <a:pPr marL="0" lvl="0" indent="0" algn="l">
              <a:lnSpc>
                <a:spcPts val="3359"/>
              </a:lnSpc>
            </a:pPr>
            <a:r>
              <a:rPr lang="en-US" sz="2799" b="1" dirty="0" err="1">
                <a:solidFill>
                  <a:srgbClr val="FFC000"/>
                </a:solidFill>
                <a:latin typeface="Georgia Pro Bold"/>
                <a:ea typeface="Georgia Pro Bold"/>
                <a:cs typeface="Georgia Pro Bold"/>
                <a:sym typeface="Georgia Pro Bold"/>
              </a:rPr>
              <a:t>Siirtymä</a:t>
            </a:r>
            <a:r>
              <a:rPr lang="en-US" sz="2799" b="1" dirty="0">
                <a:solidFill>
                  <a:srgbClr val="FFC000"/>
                </a:solidFill>
                <a:latin typeface="Georgia Pro Bold"/>
                <a:ea typeface="Georgia Pro Bold"/>
                <a:cs typeface="Georgia Pro Bold"/>
                <a:sym typeface="Georgia Pro Bold"/>
              </a:rPr>
              <a:t> </a:t>
            </a:r>
            <a:r>
              <a:rPr lang="en-US" sz="2799" b="1" dirty="0" err="1">
                <a:solidFill>
                  <a:srgbClr val="FFC000"/>
                </a:solidFill>
                <a:latin typeface="Georgia Pro Bold"/>
                <a:ea typeface="Georgia Pro Bold"/>
                <a:cs typeface="Georgia Pro Bold"/>
                <a:sym typeface="Georgia Pro Bold"/>
              </a:rPr>
              <a:t>koppipallon</a:t>
            </a:r>
            <a:r>
              <a:rPr lang="en-US" sz="2799" b="1" dirty="0">
                <a:solidFill>
                  <a:srgbClr val="FFC000"/>
                </a:solidFill>
                <a:latin typeface="Georgia Pro Bold"/>
                <a:ea typeface="Georgia Pro Bold"/>
                <a:cs typeface="Georgia Pro Bold"/>
                <a:sym typeface="Georgia Pro Bold"/>
              </a:rPr>
              <a:t> ja </a:t>
            </a:r>
            <a:r>
              <a:rPr lang="en-US" sz="2799" b="1" dirty="0" err="1">
                <a:solidFill>
                  <a:srgbClr val="FFC000"/>
                </a:solidFill>
                <a:latin typeface="Georgia Pro Bold"/>
                <a:ea typeface="Georgia Pro Bold"/>
                <a:cs typeface="Georgia Pro Bold"/>
                <a:sym typeface="Georgia Pro Bold"/>
              </a:rPr>
              <a:t>normaalilentopallon</a:t>
            </a:r>
            <a:r>
              <a:rPr lang="en-US" sz="2799" b="1" dirty="0">
                <a:solidFill>
                  <a:srgbClr val="FFC000"/>
                </a:solidFill>
                <a:latin typeface="Georgia Pro Bold"/>
                <a:ea typeface="Georgia Pro Bold"/>
                <a:cs typeface="Georgia Pro Bold"/>
                <a:sym typeface="Georgia Pro Bold"/>
              </a:rPr>
              <a:t> </a:t>
            </a:r>
            <a:r>
              <a:rPr lang="en-US" sz="2799" b="1" dirty="0" err="1">
                <a:solidFill>
                  <a:srgbClr val="FFC000"/>
                </a:solidFill>
                <a:latin typeface="Georgia Pro Bold"/>
                <a:ea typeface="Georgia Pro Bold"/>
                <a:cs typeface="Georgia Pro Bold"/>
                <a:sym typeface="Georgia Pro Bold"/>
              </a:rPr>
              <a:t>välillä</a:t>
            </a:r>
            <a:endParaRPr lang="en-US" sz="2799" b="1" dirty="0">
              <a:solidFill>
                <a:srgbClr val="FFC000"/>
              </a:solidFill>
              <a:latin typeface="Georgia Pro Bold"/>
              <a:ea typeface="Georgia Pro Bold"/>
              <a:cs typeface="Georgia Pro Bold"/>
              <a:sym typeface="Georgia Pro Bold"/>
            </a:endParaRPr>
          </a:p>
        </p:txBody>
      </p:sp>
      <p:sp>
        <p:nvSpPr>
          <p:cNvPr id="5" name="TextBox 5"/>
          <p:cNvSpPr txBox="1"/>
          <p:nvPr/>
        </p:nvSpPr>
        <p:spPr>
          <a:xfrm>
            <a:off x="1282169" y="5211507"/>
            <a:ext cx="13379438" cy="3416173"/>
          </a:xfrm>
          <a:prstGeom prst="rect">
            <a:avLst/>
          </a:prstGeom>
        </p:spPr>
        <p:txBody>
          <a:bodyPr lIns="0" tIns="0" rIns="0" bIns="0" rtlCol="0" anchor="t">
            <a:spAutoFit/>
          </a:bodyPr>
          <a:lstStyle/>
          <a:p>
            <a:pPr marL="1187989" lvl="2" indent="-395996" algn="l">
              <a:lnSpc>
                <a:spcPts val="5502"/>
              </a:lnSpc>
              <a:buFont typeface="Arial"/>
              <a:buChar char="⚬"/>
            </a:pPr>
            <a:r>
              <a:rPr lang="en-US" sz="2751">
                <a:solidFill>
                  <a:srgbClr val="FFFFFF"/>
                </a:solidFill>
                <a:latin typeface="Georgia Pro"/>
                <a:ea typeface="Georgia Pro"/>
                <a:cs typeface="Georgia Pro"/>
                <a:sym typeface="Georgia Pro"/>
              </a:rPr>
              <a:t>Nopeammin kohti 3 kosketuksen normaalia lentopalloa</a:t>
            </a:r>
          </a:p>
          <a:p>
            <a:pPr marL="1187989" lvl="2" indent="-395996" algn="l">
              <a:lnSpc>
                <a:spcPts val="5502"/>
              </a:lnSpc>
              <a:buFont typeface="Arial"/>
              <a:buChar char="⚬"/>
            </a:pPr>
            <a:r>
              <a:rPr lang="en-US" sz="2751">
                <a:solidFill>
                  <a:srgbClr val="FFFFFF"/>
                </a:solidFill>
                <a:latin typeface="Georgia Pro"/>
                <a:ea typeface="Georgia Pro"/>
                <a:cs typeface="Georgia Pro"/>
                <a:sym typeface="Georgia Pro"/>
              </a:rPr>
              <a:t>Toimii siirtymävaiheena myös sarjojen sisällä</a:t>
            </a:r>
          </a:p>
          <a:p>
            <a:pPr marL="1187989" lvl="2" indent="-395996" algn="l">
              <a:lnSpc>
                <a:spcPts val="5502"/>
              </a:lnSpc>
              <a:buFont typeface="Arial"/>
              <a:buChar char="⚬"/>
            </a:pPr>
            <a:r>
              <a:rPr lang="en-US" sz="2751">
                <a:solidFill>
                  <a:srgbClr val="FFFFFF"/>
                </a:solidFill>
                <a:latin typeface="Georgia Pro"/>
                <a:ea typeface="Georgia Pro"/>
                <a:cs typeface="Georgia Pro"/>
                <a:sym typeface="Georgia Pro"/>
              </a:rPr>
              <a:t>Vanhemmat/myöhempään aloittavat --&gt; heille nopea intro ja vaihe lentopalloon kiinni pääsemiseksi</a:t>
            </a:r>
          </a:p>
          <a:p>
            <a:pPr marL="1187989" lvl="2" indent="-395996" algn="l">
              <a:lnSpc>
                <a:spcPts val="5502"/>
              </a:lnSpc>
              <a:buFont typeface="Arial"/>
              <a:buChar char="⚬"/>
            </a:pPr>
            <a:r>
              <a:rPr lang="en-US" sz="2751">
                <a:solidFill>
                  <a:srgbClr val="FFFFFF"/>
                </a:solidFill>
                <a:latin typeface="Georgia Pro"/>
                <a:ea typeface="Georgia Pro"/>
                <a:cs typeface="Georgia Pro"/>
                <a:sym typeface="Georgia Pro"/>
              </a:rPr>
              <a:t>Joukkueet ja alueet määrittävät miten näitä sarjoja tehokkaimmin käyttävät</a:t>
            </a:r>
          </a:p>
        </p:txBody>
      </p:sp>
      <p:grpSp>
        <p:nvGrpSpPr>
          <p:cNvPr id="6" name="Group 6"/>
          <p:cNvGrpSpPr/>
          <p:nvPr/>
        </p:nvGrpSpPr>
        <p:grpSpPr>
          <a:xfrm>
            <a:off x="12119574" y="3266052"/>
            <a:ext cx="7188914" cy="8764322"/>
            <a:chOff x="0" y="0"/>
            <a:chExt cx="9585219" cy="11685763"/>
          </a:xfrm>
        </p:grpSpPr>
        <p:grpSp>
          <p:nvGrpSpPr>
            <p:cNvPr id="7" name="Group 7"/>
            <p:cNvGrpSpPr/>
            <p:nvPr/>
          </p:nvGrpSpPr>
          <p:grpSpPr>
            <a:xfrm rot="-2700000">
              <a:off x="-562750" y="7790982"/>
              <a:ext cx="7429400" cy="1485661"/>
              <a:chOff x="0" y="0"/>
              <a:chExt cx="31900754" cy="6379210"/>
            </a:xfrm>
          </p:grpSpPr>
          <p:sp>
            <p:nvSpPr>
              <p:cNvPr id="8" name="Freeform 8"/>
              <p:cNvSpPr/>
              <p:nvPr/>
            </p:nvSpPr>
            <p:spPr>
              <a:xfrm>
                <a:off x="0" y="0"/>
                <a:ext cx="31900754" cy="6379210"/>
              </a:xfrm>
              <a:custGeom>
                <a:avLst/>
                <a:gdLst/>
                <a:ahLst/>
                <a:cxnLst/>
                <a:rect l="l" t="t" r="r" b="b"/>
                <a:pathLst>
                  <a:path w="31900754" h="6379210">
                    <a:moveTo>
                      <a:pt x="25204906" y="0"/>
                    </a:moveTo>
                    <a:lnTo>
                      <a:pt x="8024961" y="0"/>
                    </a:lnTo>
                    <a:lnTo>
                      <a:pt x="6736517" y="7620"/>
                    </a:lnTo>
                    <a:lnTo>
                      <a:pt x="0" y="6379210"/>
                    </a:lnTo>
                    <a:lnTo>
                      <a:pt x="25254845" y="6379210"/>
                    </a:lnTo>
                    <a:lnTo>
                      <a:pt x="31900754" y="0"/>
                    </a:lnTo>
                    <a:close/>
                  </a:path>
                </a:pathLst>
              </a:custGeom>
              <a:solidFill>
                <a:srgbClr val="FFFFFF"/>
              </a:solidFill>
            </p:spPr>
          </p:sp>
        </p:grpSp>
        <p:grpSp>
          <p:nvGrpSpPr>
            <p:cNvPr id="9" name="Group 9"/>
            <p:cNvGrpSpPr/>
            <p:nvPr/>
          </p:nvGrpSpPr>
          <p:grpSpPr>
            <a:xfrm rot="-2700000">
              <a:off x="3734095" y="6248668"/>
              <a:ext cx="6125442" cy="1485661"/>
              <a:chOff x="0" y="0"/>
              <a:chExt cx="26301750" cy="6379210"/>
            </a:xfrm>
          </p:grpSpPr>
          <p:sp>
            <p:nvSpPr>
              <p:cNvPr id="10" name="Freeform 10"/>
              <p:cNvSpPr/>
              <p:nvPr/>
            </p:nvSpPr>
            <p:spPr>
              <a:xfrm>
                <a:off x="0" y="0"/>
                <a:ext cx="26301750" cy="6379210"/>
              </a:xfrm>
              <a:custGeom>
                <a:avLst/>
                <a:gdLst/>
                <a:ahLst/>
                <a:cxnLst/>
                <a:rect l="l" t="t" r="r" b="b"/>
                <a:pathLst>
                  <a:path w="26301750" h="6379210">
                    <a:moveTo>
                      <a:pt x="19619477" y="0"/>
                    </a:moveTo>
                    <a:lnTo>
                      <a:pt x="7607643" y="0"/>
                    </a:lnTo>
                    <a:lnTo>
                      <a:pt x="6706792" y="7620"/>
                    </a:lnTo>
                    <a:lnTo>
                      <a:pt x="0" y="6379210"/>
                    </a:lnTo>
                    <a:lnTo>
                      <a:pt x="19655841" y="6379210"/>
                    </a:lnTo>
                    <a:lnTo>
                      <a:pt x="26301750" y="0"/>
                    </a:lnTo>
                    <a:close/>
                  </a:path>
                </a:pathLst>
              </a:custGeom>
              <a:solidFill>
                <a:srgbClr val="FFFFFF"/>
              </a:solidFill>
            </p:spPr>
          </p:sp>
        </p:grpSp>
        <p:grpSp>
          <p:nvGrpSpPr>
            <p:cNvPr id="11" name="Group 11"/>
            <p:cNvGrpSpPr/>
            <p:nvPr/>
          </p:nvGrpSpPr>
          <p:grpSpPr>
            <a:xfrm rot="-2700000">
              <a:off x="3831566" y="1948101"/>
              <a:ext cx="6125442" cy="1485661"/>
              <a:chOff x="0" y="0"/>
              <a:chExt cx="26301750" cy="6379210"/>
            </a:xfrm>
          </p:grpSpPr>
          <p:sp>
            <p:nvSpPr>
              <p:cNvPr id="12" name="Freeform 12"/>
              <p:cNvSpPr/>
              <p:nvPr/>
            </p:nvSpPr>
            <p:spPr>
              <a:xfrm>
                <a:off x="0" y="0"/>
                <a:ext cx="26301750" cy="6379210"/>
              </a:xfrm>
              <a:custGeom>
                <a:avLst/>
                <a:gdLst/>
                <a:ahLst/>
                <a:cxnLst/>
                <a:rect l="l" t="t" r="r" b="b"/>
                <a:pathLst>
                  <a:path w="26301750" h="6379210">
                    <a:moveTo>
                      <a:pt x="19619477" y="0"/>
                    </a:moveTo>
                    <a:lnTo>
                      <a:pt x="7607643" y="0"/>
                    </a:lnTo>
                    <a:lnTo>
                      <a:pt x="6706792" y="7620"/>
                    </a:lnTo>
                    <a:lnTo>
                      <a:pt x="0" y="6379210"/>
                    </a:lnTo>
                    <a:lnTo>
                      <a:pt x="19655841" y="6379210"/>
                    </a:lnTo>
                    <a:lnTo>
                      <a:pt x="26301750" y="0"/>
                    </a:lnTo>
                    <a:close/>
                  </a:path>
                </a:pathLst>
              </a:custGeom>
              <a:solidFill>
                <a:srgbClr val="FFFFFF"/>
              </a:solidFill>
            </p:spPr>
          </p:sp>
        </p:gr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F162A"/>
        </a:solidFill>
        <a:effectLst/>
      </p:bgPr>
    </p:bg>
    <p:spTree>
      <p:nvGrpSpPr>
        <p:cNvPr id="1" name=""/>
        <p:cNvGrpSpPr/>
        <p:nvPr/>
      </p:nvGrpSpPr>
      <p:grpSpPr>
        <a:xfrm>
          <a:off x="0" y="0"/>
          <a:ext cx="0" cy="0"/>
          <a:chOff x="0" y="0"/>
          <a:chExt cx="0" cy="0"/>
        </a:xfrm>
      </p:grpSpPr>
      <p:sp>
        <p:nvSpPr>
          <p:cNvPr id="2" name="TextBox 2"/>
          <p:cNvSpPr txBox="1"/>
          <p:nvPr/>
        </p:nvSpPr>
        <p:spPr>
          <a:xfrm>
            <a:off x="8491149" y="4408607"/>
            <a:ext cx="9187251" cy="2211952"/>
          </a:xfrm>
          <a:prstGeom prst="rect">
            <a:avLst/>
          </a:prstGeom>
        </p:spPr>
        <p:txBody>
          <a:bodyPr wrap="square" lIns="0" tIns="0" rIns="0" bIns="0" rtlCol="0" anchor="t">
            <a:spAutoFit/>
          </a:bodyPr>
          <a:lstStyle/>
          <a:p>
            <a:pPr marL="0" lvl="0" indent="0" algn="l">
              <a:lnSpc>
                <a:spcPts val="4424"/>
              </a:lnSpc>
            </a:pPr>
            <a:r>
              <a:rPr lang="en-US" sz="3687" dirty="0">
                <a:solidFill>
                  <a:srgbClr val="FFFFFF"/>
                </a:solidFill>
                <a:latin typeface="Georgia Pro"/>
                <a:ea typeface="Georgia Pro"/>
                <a:cs typeface="Georgia Pro"/>
                <a:sym typeface="Georgia Pro"/>
              </a:rPr>
              <a:t>U11 ja U13 (E ja D-</a:t>
            </a:r>
            <a:r>
              <a:rPr lang="en-US" sz="3687" dirty="0" err="1">
                <a:solidFill>
                  <a:srgbClr val="FFFFFF"/>
                </a:solidFill>
                <a:latin typeface="Georgia Pro"/>
                <a:ea typeface="Georgia Pro"/>
                <a:cs typeface="Georgia Pro"/>
                <a:sym typeface="Georgia Pro"/>
              </a:rPr>
              <a:t>ikäiset</a:t>
            </a:r>
            <a:r>
              <a:rPr lang="en-US" sz="3687" dirty="0">
                <a:solidFill>
                  <a:srgbClr val="FFFFFF"/>
                </a:solidFill>
                <a:latin typeface="Georgia Pro"/>
                <a:ea typeface="Georgia Pro"/>
                <a:cs typeface="Georgia Pro"/>
                <a:sym typeface="Georgia Pro"/>
              </a:rPr>
              <a:t>) </a:t>
            </a:r>
            <a:r>
              <a:rPr lang="en-US" sz="3687" dirty="0" err="1">
                <a:solidFill>
                  <a:srgbClr val="FFFFFF"/>
                </a:solidFill>
                <a:latin typeface="Georgia Pro"/>
                <a:ea typeface="Georgia Pro"/>
                <a:cs typeface="Georgia Pro"/>
                <a:sym typeface="Georgia Pro"/>
              </a:rPr>
              <a:t>Tripla</a:t>
            </a:r>
            <a:r>
              <a:rPr lang="en-US" sz="3687" dirty="0">
                <a:solidFill>
                  <a:srgbClr val="FFFFFF"/>
                </a:solidFill>
                <a:latin typeface="Georgia Pro"/>
                <a:ea typeface="Georgia Pro"/>
                <a:cs typeface="Georgia Pro"/>
                <a:sym typeface="Georgia Pro"/>
              </a:rPr>
              <a:t> </a:t>
            </a:r>
            <a:r>
              <a:rPr lang="en-US" sz="3687" dirty="0" err="1">
                <a:solidFill>
                  <a:srgbClr val="FFFFFF"/>
                </a:solidFill>
                <a:latin typeface="Georgia Pro"/>
                <a:ea typeface="Georgia Pro"/>
                <a:cs typeface="Georgia Pro"/>
                <a:sym typeface="Georgia Pro"/>
              </a:rPr>
              <a:t>pallo</a:t>
            </a:r>
            <a:endParaRPr lang="en-US" sz="3687" dirty="0">
              <a:solidFill>
                <a:srgbClr val="FFFFFF"/>
              </a:solidFill>
              <a:latin typeface="Georgia Pro"/>
              <a:ea typeface="Georgia Pro"/>
              <a:cs typeface="Georgia Pro"/>
              <a:sym typeface="Georgia Pro"/>
            </a:endParaRPr>
          </a:p>
          <a:p>
            <a:pPr marL="0" lvl="0" indent="0" algn="l">
              <a:lnSpc>
                <a:spcPts val="4424"/>
              </a:lnSpc>
            </a:pPr>
            <a:endParaRPr lang="en-US" sz="3687" dirty="0">
              <a:solidFill>
                <a:srgbClr val="FFFFFF"/>
              </a:solidFill>
              <a:latin typeface="Georgia Pro"/>
              <a:ea typeface="Georgia Pro"/>
              <a:cs typeface="Georgia Pro"/>
              <a:sym typeface="Georgia Pro"/>
            </a:endParaRPr>
          </a:p>
          <a:p>
            <a:pPr marL="0" lvl="0" indent="0" algn="l">
              <a:lnSpc>
                <a:spcPts val="4424"/>
              </a:lnSpc>
            </a:pPr>
            <a:r>
              <a:rPr lang="en-US" sz="3687" dirty="0" err="1">
                <a:solidFill>
                  <a:srgbClr val="FFFFFF"/>
                </a:solidFill>
                <a:latin typeface="Georgia Pro"/>
                <a:ea typeface="Georgia Pro"/>
                <a:cs typeface="Georgia Pro"/>
                <a:sym typeface="Georgia Pro"/>
              </a:rPr>
              <a:t>Demovideo</a:t>
            </a:r>
            <a:r>
              <a:rPr lang="en-US" sz="3687" dirty="0">
                <a:solidFill>
                  <a:srgbClr val="FFFFFF"/>
                </a:solidFill>
                <a:latin typeface="Georgia Pro"/>
                <a:ea typeface="Georgia Pro"/>
                <a:cs typeface="Georgia Pro"/>
                <a:sym typeface="Georgia Pro"/>
              </a:rPr>
              <a:t> </a:t>
            </a:r>
            <a:r>
              <a:rPr lang="en-US" sz="3687" dirty="0" err="1">
                <a:solidFill>
                  <a:srgbClr val="FFFFFF"/>
                </a:solidFill>
                <a:latin typeface="Georgia Pro"/>
                <a:ea typeface="Georgia Pro"/>
                <a:cs typeface="Georgia Pro"/>
                <a:sym typeface="Georgia Pro"/>
              </a:rPr>
              <a:t>pelimuodosta</a:t>
            </a:r>
            <a:r>
              <a:rPr lang="en-US" sz="3687" dirty="0">
                <a:solidFill>
                  <a:srgbClr val="FFFFFF"/>
                </a:solidFill>
                <a:latin typeface="Georgia Pro"/>
                <a:ea typeface="Georgia Pro"/>
                <a:cs typeface="Georgia Pro"/>
                <a:sym typeface="Georgia Pro"/>
              </a:rPr>
              <a:t> ja </a:t>
            </a:r>
            <a:r>
              <a:rPr lang="en-US" sz="3687" dirty="0" err="1">
                <a:solidFill>
                  <a:srgbClr val="FFFFFF"/>
                </a:solidFill>
                <a:latin typeface="Georgia Pro"/>
                <a:ea typeface="Georgia Pro"/>
                <a:cs typeface="Georgia Pro"/>
                <a:sym typeface="Georgia Pro"/>
              </a:rPr>
              <a:t>säännöistä</a:t>
            </a:r>
            <a:r>
              <a:rPr lang="en-US" sz="3687" dirty="0">
                <a:solidFill>
                  <a:srgbClr val="FFFFFF"/>
                </a:solidFill>
                <a:latin typeface="Georgia Pro"/>
                <a:ea typeface="Georgia Pro"/>
                <a:cs typeface="Georgia Pro"/>
                <a:sym typeface="Georgia Pro"/>
              </a:rPr>
              <a:t>:</a:t>
            </a:r>
            <a:br>
              <a:rPr lang="en-US" sz="3687" dirty="0">
                <a:solidFill>
                  <a:srgbClr val="FFFFFF"/>
                </a:solidFill>
                <a:latin typeface="Georgia Pro"/>
                <a:ea typeface="Georgia Pro"/>
                <a:cs typeface="Georgia Pro"/>
                <a:sym typeface="Georgia Pro"/>
              </a:rPr>
            </a:br>
            <a:r>
              <a:rPr lang="en-US" sz="2800" dirty="0">
                <a:solidFill>
                  <a:srgbClr val="FFFFFF"/>
                </a:solidFill>
                <a:latin typeface="Georgia Pro"/>
                <a:ea typeface="Georgia Pro"/>
                <a:cs typeface="Georgia Pro"/>
                <a:sym typeface="Georgia Pro"/>
                <a:hlinkClick r:id="rId2"/>
              </a:rPr>
              <a:t>https://www.youtube.com/watch?v=50_LnRyssaE</a:t>
            </a:r>
            <a:r>
              <a:rPr lang="en-US" sz="2800" dirty="0">
                <a:solidFill>
                  <a:srgbClr val="FFFFFF"/>
                </a:solidFill>
                <a:latin typeface="Georgia Pro"/>
                <a:ea typeface="Georgia Pro"/>
                <a:cs typeface="Georgia Pro"/>
                <a:sym typeface="Georgia Pro"/>
              </a:rPr>
              <a:t> </a:t>
            </a:r>
            <a:endParaRPr lang="en-US" sz="3687" dirty="0">
              <a:solidFill>
                <a:srgbClr val="FFFFFF"/>
              </a:solidFill>
              <a:latin typeface="Georgia Pro"/>
              <a:ea typeface="Georgia Pro"/>
              <a:cs typeface="Georgia Pro"/>
              <a:sym typeface="Georgia Pro"/>
            </a:endParaRPr>
          </a:p>
        </p:txBody>
      </p:sp>
      <p:sp>
        <p:nvSpPr>
          <p:cNvPr id="3" name="AutoShape 3"/>
          <p:cNvSpPr/>
          <p:nvPr/>
        </p:nvSpPr>
        <p:spPr>
          <a:xfrm>
            <a:off x="8491149" y="3440215"/>
            <a:ext cx="1104900" cy="57150"/>
          </a:xfrm>
          <a:prstGeom prst="rect">
            <a:avLst/>
          </a:prstGeom>
          <a:solidFill>
            <a:srgbClr val="FFFFFF"/>
          </a:solidFill>
        </p:spPr>
      </p:sp>
      <p:grpSp>
        <p:nvGrpSpPr>
          <p:cNvPr id="4" name="Group 4"/>
          <p:cNvGrpSpPr/>
          <p:nvPr/>
        </p:nvGrpSpPr>
        <p:grpSpPr>
          <a:xfrm>
            <a:off x="0" y="0"/>
            <a:ext cx="7855715" cy="10287000"/>
            <a:chOff x="0" y="0"/>
            <a:chExt cx="812800" cy="1064356"/>
          </a:xfrm>
        </p:grpSpPr>
        <p:sp>
          <p:nvSpPr>
            <p:cNvPr id="5" name="Freeform 5" descr="Kuva, joka sisältää kohteen nuoli  Kuvaus luotu automaattisesti"/>
            <p:cNvSpPr/>
            <p:nvPr/>
          </p:nvSpPr>
          <p:spPr>
            <a:xfrm>
              <a:off x="0" y="0"/>
              <a:ext cx="812800" cy="1064356"/>
            </a:xfrm>
            <a:custGeom>
              <a:avLst/>
              <a:gdLst/>
              <a:ahLst/>
              <a:cxnLst/>
              <a:rect l="l" t="t" r="r" b="b"/>
              <a:pathLst>
                <a:path w="812800" h="1064356">
                  <a:moveTo>
                    <a:pt x="0" y="0"/>
                  </a:moveTo>
                  <a:lnTo>
                    <a:pt x="812800" y="0"/>
                  </a:lnTo>
                  <a:lnTo>
                    <a:pt x="812800" y="1064356"/>
                  </a:lnTo>
                  <a:lnTo>
                    <a:pt x="0" y="1064356"/>
                  </a:lnTo>
                  <a:close/>
                </a:path>
              </a:pathLst>
            </a:custGeom>
            <a:blipFill>
              <a:blip r:embed="rId3"/>
              <a:stretch>
                <a:fillRect t="-4010" b="-4010"/>
              </a:stretch>
            </a:blipFill>
          </p:spPr>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4F1A3-5C5C-BBAC-F027-525629919CCC}"/>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5BA58972-E474-535F-DAAF-BAC7F9DEB084}"/>
              </a:ext>
            </a:extLst>
          </p:cNvPr>
          <p:cNvSpPr>
            <a:spLocks noGrp="1"/>
          </p:cNvSpPr>
          <p:nvPr>
            <p:ph type="title"/>
          </p:nvPr>
        </p:nvSpPr>
        <p:spPr>
          <a:xfrm>
            <a:off x="1257300" y="153718"/>
            <a:ext cx="15773400" cy="1988345"/>
          </a:xfrm>
        </p:spPr>
        <p:txBody>
          <a:bodyPr/>
          <a:lstStyle/>
          <a:p>
            <a:pPr algn="ctr"/>
            <a:r>
              <a:rPr lang="fi-FI" b="1" dirty="0">
                <a:solidFill>
                  <a:schemeClr val="bg1"/>
                </a:solidFill>
              </a:rPr>
              <a:t>Tripla pallo (3v3)</a:t>
            </a:r>
          </a:p>
        </p:txBody>
      </p:sp>
      <p:sp>
        <p:nvSpPr>
          <p:cNvPr id="83" name="Sisällön paikkamerkki 5">
            <a:extLst>
              <a:ext uri="{FF2B5EF4-FFF2-40B4-BE49-F238E27FC236}">
                <a16:creationId xmlns:a16="http://schemas.microsoft.com/office/drawing/2014/main" id="{2368E1AC-5A0B-82B3-E139-E00869A9FE29}"/>
              </a:ext>
            </a:extLst>
          </p:cNvPr>
          <p:cNvSpPr txBox="1">
            <a:spLocks/>
          </p:cNvSpPr>
          <p:nvPr/>
        </p:nvSpPr>
        <p:spPr>
          <a:xfrm>
            <a:off x="670700" y="1935684"/>
            <a:ext cx="17617301" cy="8001120"/>
          </a:xfrm>
          <a:prstGeom prst="rect">
            <a:avLst/>
          </a:prstGeom>
        </p:spPr>
        <p:txBody>
          <a:bodyPr vert="horz" lIns="137160" tIns="68580" rIns="137160" bIns="68580" numCol="2"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342900" defTabSz="1371600">
              <a:spcBef>
                <a:spcPts val="1500"/>
              </a:spcBef>
              <a:spcAft>
                <a:spcPts val="1950"/>
              </a:spcAft>
              <a:buNone/>
            </a:pPr>
            <a:r>
              <a:rPr lang="fi-FI" sz="2100" dirty="0">
                <a:solidFill>
                  <a:prstClr val="white"/>
                </a:solidFill>
                <a:latin typeface="Georgia" panose="02040502050405020303"/>
              </a:rPr>
              <a:t>Tripla Pallo pelataan </a:t>
            </a:r>
            <a:r>
              <a:rPr lang="fi-FI" sz="2100" b="1" dirty="0">
                <a:solidFill>
                  <a:prstClr val="white"/>
                </a:solidFill>
                <a:latin typeface="Georgia" panose="02040502050405020303"/>
              </a:rPr>
              <a:t>normaalin lentopallon sääntöjen mukaisesti</a:t>
            </a:r>
            <a:r>
              <a:rPr lang="fi-FI" sz="2100" dirty="0">
                <a:solidFill>
                  <a:prstClr val="white"/>
                </a:solidFill>
                <a:latin typeface="Georgia" panose="02040502050405020303"/>
              </a:rPr>
              <a:t> seuraavilla lisäyksillä.</a:t>
            </a:r>
            <a:endParaRPr lang="fi-FI" sz="1350" dirty="0">
              <a:solidFill>
                <a:prstClr val="white"/>
              </a:solidFill>
              <a:latin typeface="Georgia" panose="02040502050405020303"/>
            </a:endParaRPr>
          </a:p>
          <a:p>
            <a:pPr marL="0" indent="-342900" defTabSz="1371600" fontAlgn="base">
              <a:spcBef>
                <a:spcPts val="1800"/>
              </a:spcBef>
              <a:spcAft>
                <a:spcPts val="1950"/>
              </a:spcAft>
              <a:buFont typeface="+mj-lt"/>
              <a:buAutoNum type="arabicPeriod"/>
            </a:pPr>
            <a:r>
              <a:rPr lang="fi-FI" sz="2100" b="1" u="sng" dirty="0">
                <a:solidFill>
                  <a:srgbClr val="FFC000"/>
                </a:solidFill>
                <a:latin typeface="Georgia" panose="02040502050405020303"/>
              </a:rPr>
              <a:t>Pelisykli</a:t>
            </a:r>
          </a:p>
          <a:p>
            <a:pPr marL="342900" indent="-342900" defTabSz="1371600">
              <a:spcBef>
                <a:spcPts val="1800"/>
              </a:spcBef>
              <a:spcAft>
                <a:spcPts val="1800"/>
              </a:spcAft>
            </a:pPr>
            <a:r>
              <a:rPr lang="fi-FI" sz="2100" dirty="0">
                <a:solidFill>
                  <a:prstClr val="white"/>
                </a:solidFill>
                <a:latin typeface="Georgia" panose="02040502050405020303"/>
              </a:rPr>
              <a:t>Peli etenee kolmen pallon jaksoissa (</a:t>
            </a:r>
            <a:r>
              <a:rPr lang="fi-FI" sz="2100" b="1" dirty="0">
                <a:solidFill>
                  <a:prstClr val="white"/>
                </a:solidFill>
                <a:latin typeface="Georgia" panose="02040502050405020303"/>
              </a:rPr>
              <a:t>syöttö, 2 jatkopallo  ja 3. jatkopallo</a:t>
            </a:r>
            <a:r>
              <a:rPr lang="fi-FI" sz="2100" dirty="0">
                <a:solidFill>
                  <a:prstClr val="white"/>
                </a:solidFill>
                <a:latin typeface="Georgia" panose="02040502050405020303"/>
              </a:rPr>
              <a:t>).</a:t>
            </a:r>
            <a:endParaRPr lang="fi-FI" sz="1350" dirty="0">
              <a:solidFill>
                <a:prstClr val="white"/>
              </a:solidFill>
              <a:latin typeface="Georgia" panose="02040502050405020303"/>
            </a:endParaRPr>
          </a:p>
          <a:p>
            <a:pPr marL="0" indent="0" defTabSz="1371600" fontAlgn="base">
              <a:spcBef>
                <a:spcPts val="1800"/>
              </a:spcBef>
              <a:buNone/>
            </a:pPr>
            <a:r>
              <a:rPr lang="fi-FI" sz="2100" b="1" dirty="0">
                <a:solidFill>
                  <a:prstClr val="white"/>
                </a:solidFill>
                <a:latin typeface="Georgia" panose="02040502050405020303"/>
              </a:rPr>
              <a:t>1. pallo:</a:t>
            </a:r>
            <a:r>
              <a:rPr lang="fi-FI" sz="2100" dirty="0">
                <a:solidFill>
                  <a:prstClr val="white"/>
                </a:solidFill>
                <a:latin typeface="Georgia" panose="02040502050405020303"/>
              </a:rPr>
              <a:t> Syöttö</a:t>
            </a:r>
          </a:p>
          <a:p>
            <a:pPr marL="0" indent="0" defTabSz="1371600" fontAlgn="base">
              <a:spcBef>
                <a:spcPts val="1500"/>
              </a:spcBef>
              <a:buNone/>
            </a:pPr>
            <a:r>
              <a:rPr lang="fi-FI" sz="2100" b="1" dirty="0">
                <a:solidFill>
                  <a:prstClr val="white"/>
                </a:solidFill>
                <a:latin typeface="Georgia" panose="02040502050405020303"/>
              </a:rPr>
              <a:t>2. pallo:</a:t>
            </a:r>
            <a:r>
              <a:rPr lang="fi-FI" sz="2100" dirty="0">
                <a:solidFill>
                  <a:prstClr val="white"/>
                </a:solidFill>
                <a:latin typeface="Georgia" panose="02040502050405020303"/>
              </a:rPr>
              <a:t> Kakkosjatkopallo syötön vastaanottaneelle joukkueelle</a:t>
            </a:r>
          </a:p>
          <a:p>
            <a:pPr marL="0" indent="0" defTabSz="1371600" fontAlgn="base">
              <a:spcBef>
                <a:spcPts val="1500"/>
              </a:spcBef>
              <a:spcAft>
                <a:spcPts val="1800"/>
              </a:spcAft>
              <a:buNone/>
            </a:pPr>
            <a:r>
              <a:rPr lang="fi-FI" sz="2100" b="1" dirty="0">
                <a:solidFill>
                  <a:prstClr val="white"/>
                </a:solidFill>
                <a:latin typeface="Georgia" panose="02040502050405020303"/>
              </a:rPr>
              <a:t>3. pallo:</a:t>
            </a:r>
            <a:r>
              <a:rPr lang="fi-FI" sz="2100" dirty="0">
                <a:solidFill>
                  <a:prstClr val="white"/>
                </a:solidFill>
                <a:latin typeface="Georgia" panose="02040502050405020303"/>
              </a:rPr>
              <a:t> Kolmosjatkopallo syöttäneelle joukkueelle</a:t>
            </a:r>
          </a:p>
          <a:p>
            <a:pPr marL="0" indent="-342900" defTabSz="1371600">
              <a:spcBef>
                <a:spcPts val="1800"/>
              </a:spcBef>
              <a:buNone/>
            </a:pPr>
            <a:r>
              <a:rPr lang="fi-FI" sz="2100" b="1" dirty="0">
                <a:solidFill>
                  <a:prstClr val="white"/>
                </a:solidFill>
                <a:latin typeface="Georgia" panose="02040502050405020303"/>
              </a:rPr>
              <a:t>Syöttövuorot tapahtuvat vuorotellen.</a:t>
            </a:r>
            <a:r>
              <a:rPr lang="fi-FI" sz="2100" dirty="0">
                <a:solidFill>
                  <a:prstClr val="white"/>
                </a:solidFill>
                <a:latin typeface="Georgia" panose="02040502050405020303"/>
              </a:rPr>
              <a:t> Syöttövuoro vaihtuu joukkueiden välillä jokaisen kolmen pallon jakson jälkeen ja syöttövuoron vaihdossa tehdään normaali rotaatio.</a:t>
            </a:r>
            <a:endParaRPr lang="fi-FI" sz="1350" dirty="0">
              <a:solidFill>
                <a:prstClr val="white"/>
              </a:solidFill>
              <a:latin typeface="Georgia" panose="02040502050405020303"/>
            </a:endParaRPr>
          </a:p>
          <a:p>
            <a:pPr marL="0" indent="-342900" defTabSz="1371600">
              <a:spcBef>
                <a:spcPts val="1500"/>
              </a:spcBef>
              <a:spcAft>
                <a:spcPts val="1800"/>
              </a:spcAft>
              <a:buNone/>
            </a:pPr>
            <a:r>
              <a:rPr lang="fi-FI" sz="2100" dirty="0">
                <a:solidFill>
                  <a:prstClr val="white"/>
                </a:solidFill>
                <a:latin typeface="Georgia" panose="02040502050405020303"/>
              </a:rPr>
              <a:t>Jokaisen pallorallin jälkeen pallo poistetaan nopeasti kentältä, jotta seuraava palloralli voi alkaa. Molempien joukkueiden on varmistettava, että pallo on poistettu ennen seuraavan jakson aloittamista.</a:t>
            </a:r>
            <a:endParaRPr lang="fi-FI" sz="1350" dirty="0">
              <a:solidFill>
                <a:prstClr val="white"/>
              </a:solidFill>
              <a:latin typeface="Georgia" panose="02040502050405020303"/>
            </a:endParaRPr>
          </a:p>
          <a:p>
            <a:pPr marL="0" indent="-342900" defTabSz="1371600" fontAlgn="base">
              <a:spcBef>
                <a:spcPts val="1800"/>
              </a:spcBef>
              <a:spcAft>
                <a:spcPts val="300"/>
              </a:spcAft>
              <a:buFont typeface="+mj-lt"/>
              <a:buAutoNum type="arabicPeriod" startAt="2"/>
            </a:pPr>
            <a:r>
              <a:rPr lang="fi-FI" sz="2100" b="1" u="sng" dirty="0">
                <a:solidFill>
                  <a:srgbClr val="FFC000"/>
                </a:solidFill>
                <a:latin typeface="Georgia" panose="02040502050405020303"/>
              </a:rPr>
              <a:t>Pisteiden laskeminen</a:t>
            </a:r>
          </a:p>
          <a:p>
            <a:pPr marL="0" indent="-342900" defTabSz="1371600">
              <a:spcBef>
                <a:spcPts val="1800"/>
              </a:spcBef>
              <a:spcAft>
                <a:spcPts val="1800"/>
              </a:spcAft>
              <a:buNone/>
            </a:pPr>
            <a:r>
              <a:rPr lang="fi-FI" sz="2100" dirty="0">
                <a:solidFill>
                  <a:prstClr val="white"/>
                </a:solidFill>
                <a:latin typeface="Georgia" panose="02040502050405020303"/>
              </a:rPr>
              <a:t>Jokaisesta pelattavasta pallosta saa yhden (1) pisteen. Erä voi päättyä kesken kolmen pallon jakson. </a:t>
            </a:r>
            <a:endParaRPr lang="fi-FI" sz="1350" dirty="0">
              <a:solidFill>
                <a:prstClr val="white"/>
              </a:solidFill>
              <a:latin typeface="Georgia" panose="02040502050405020303"/>
            </a:endParaRPr>
          </a:p>
          <a:p>
            <a:pPr marL="0" indent="-342900" defTabSz="1371600" fontAlgn="base">
              <a:spcBef>
                <a:spcPts val="1800"/>
              </a:spcBef>
              <a:buFont typeface="+mj-lt"/>
              <a:buAutoNum type="arabicPeriod" startAt="3"/>
            </a:pPr>
            <a:r>
              <a:rPr lang="fi-FI" sz="2100" b="1" u="sng" dirty="0">
                <a:solidFill>
                  <a:srgbClr val="FFC000"/>
                </a:solidFill>
                <a:latin typeface="Georgia" panose="02040502050405020303"/>
              </a:rPr>
              <a:t>Kakkos- ja kolmosjatkopallon antaminen</a:t>
            </a:r>
          </a:p>
          <a:p>
            <a:pPr marL="342900" indent="-342900" defTabSz="1371600" fontAlgn="base">
              <a:spcBef>
                <a:spcPts val="1500"/>
              </a:spcBef>
            </a:pPr>
            <a:r>
              <a:rPr lang="fi-FI" sz="2100" dirty="0">
                <a:solidFill>
                  <a:prstClr val="white"/>
                </a:solidFill>
                <a:latin typeface="Georgia" panose="02040502050405020303"/>
              </a:rPr>
              <a:t>Kakkos- ja kolmosjatkopallon antaa </a:t>
            </a:r>
            <a:r>
              <a:rPr lang="fi-FI" sz="2100" b="1" dirty="0">
                <a:solidFill>
                  <a:prstClr val="white"/>
                </a:solidFill>
                <a:latin typeface="Georgia" panose="02040502050405020303"/>
              </a:rPr>
              <a:t>valmentaja, apuvalmentaja tai muu osaava taustahenkilö </a:t>
            </a:r>
            <a:r>
              <a:rPr lang="fi-FI" sz="2100" b="1" u="sng" dirty="0">
                <a:solidFill>
                  <a:prstClr val="white"/>
                </a:solidFill>
                <a:latin typeface="Georgia" panose="02040502050405020303"/>
              </a:rPr>
              <a:t>omalle joukkueelle</a:t>
            </a:r>
            <a:r>
              <a:rPr lang="fi-FI" sz="2100" dirty="0">
                <a:solidFill>
                  <a:prstClr val="white"/>
                </a:solidFill>
                <a:latin typeface="Georgia" panose="02040502050405020303"/>
              </a:rPr>
              <a:t>.</a:t>
            </a:r>
          </a:p>
          <a:p>
            <a:pPr marL="342900" indent="-342900" defTabSz="1371600" fontAlgn="base">
              <a:spcBef>
                <a:spcPts val="1500"/>
              </a:spcBef>
            </a:pPr>
            <a:r>
              <a:rPr lang="fi-FI" sz="2100" dirty="0">
                <a:solidFill>
                  <a:prstClr val="white"/>
                </a:solidFill>
                <a:latin typeface="Georgia" panose="02040502050405020303"/>
              </a:rPr>
              <a:t>Jatkopallo tulee heittää kentän sisäpuolelta antennien välistä ja heittäjän tulee poistua kentältä välittömästi heiton jälkeen.</a:t>
            </a:r>
          </a:p>
          <a:p>
            <a:pPr marL="342900" indent="-342900" defTabSz="1371600" fontAlgn="base">
              <a:spcBef>
                <a:spcPts val="1500"/>
              </a:spcBef>
            </a:pPr>
            <a:r>
              <a:rPr lang="fi-FI" sz="2100" dirty="0">
                <a:solidFill>
                  <a:prstClr val="white"/>
                </a:solidFill>
                <a:latin typeface="Georgia" panose="02040502050405020303"/>
              </a:rPr>
              <a:t>Jatkopallo annetaan </a:t>
            </a:r>
            <a:r>
              <a:rPr lang="fi-FI" sz="2100" b="1" dirty="0">
                <a:solidFill>
                  <a:prstClr val="white"/>
                </a:solidFill>
                <a:latin typeface="Georgia" panose="02040502050405020303"/>
              </a:rPr>
              <a:t>kahdella kädellä alakautta</a:t>
            </a:r>
            <a:r>
              <a:rPr lang="fi-FI" sz="2100" dirty="0">
                <a:solidFill>
                  <a:prstClr val="white"/>
                </a:solidFill>
                <a:latin typeface="Georgia" panose="02040502050405020303"/>
              </a:rPr>
              <a:t>, ilman kierrettä ja antennin korkeuden yläpuolelle, jotta pelaajilla on riittävästi aikaa valmistautua vastaanottoon.</a:t>
            </a:r>
          </a:p>
          <a:p>
            <a:pPr marL="342900" indent="-342900" defTabSz="1371600" fontAlgn="base">
              <a:spcBef>
                <a:spcPts val="1500"/>
              </a:spcBef>
            </a:pPr>
            <a:r>
              <a:rPr lang="fi-FI" sz="2100" b="1" dirty="0">
                <a:solidFill>
                  <a:prstClr val="white"/>
                </a:solidFill>
                <a:latin typeface="Georgia" panose="02040502050405020303"/>
              </a:rPr>
              <a:t>Jatkopallo heitetään aina suoraan pelaajalle. </a:t>
            </a:r>
            <a:r>
              <a:rPr lang="fi-FI" sz="2100" dirty="0">
                <a:solidFill>
                  <a:prstClr val="white"/>
                </a:solidFill>
                <a:latin typeface="Georgia" panose="02040502050405020303"/>
              </a:rPr>
              <a:t>Jos näin ei tapahdu, tilanne uusitaan.</a:t>
            </a:r>
          </a:p>
          <a:p>
            <a:pPr marL="342900" indent="-342900" defTabSz="1371600" fontAlgn="base">
              <a:spcBef>
                <a:spcPts val="1500"/>
              </a:spcBef>
            </a:pPr>
            <a:r>
              <a:rPr lang="fi-FI" sz="2100" dirty="0">
                <a:solidFill>
                  <a:prstClr val="white"/>
                </a:solidFill>
                <a:latin typeface="Georgia" panose="02040502050405020303"/>
              </a:rPr>
              <a:t>Pelaajat voivat nostaa jatkopallon </a:t>
            </a:r>
            <a:r>
              <a:rPr lang="fi-FI" sz="2100" b="1" dirty="0">
                <a:solidFill>
                  <a:prstClr val="white"/>
                </a:solidFill>
                <a:latin typeface="Georgia" panose="02040502050405020303"/>
              </a:rPr>
              <a:t>vain 3m hyökkäysrajan takaa</a:t>
            </a:r>
            <a:r>
              <a:rPr lang="fi-FI" sz="2100" dirty="0">
                <a:solidFill>
                  <a:prstClr val="white"/>
                </a:solidFill>
                <a:latin typeface="Georgia" panose="02040502050405020303"/>
              </a:rPr>
              <a:t>. Jos jatkopallo otetaan vastaan </a:t>
            </a:r>
            <a:r>
              <a:rPr lang="fi-FI" sz="2100" b="1" dirty="0">
                <a:solidFill>
                  <a:prstClr val="white"/>
                </a:solidFill>
                <a:latin typeface="Georgia" panose="02040502050405020303"/>
              </a:rPr>
              <a:t>3m hyökkäysrajan </a:t>
            </a:r>
            <a:r>
              <a:rPr lang="fi-FI" sz="2100" dirty="0">
                <a:solidFill>
                  <a:prstClr val="white"/>
                </a:solidFill>
                <a:latin typeface="Georgia" panose="02040502050405020303"/>
              </a:rPr>
              <a:t>sisältä, tilanne uusitaan.</a:t>
            </a:r>
          </a:p>
          <a:p>
            <a:pPr marL="342900" indent="-342900" defTabSz="1371600" fontAlgn="base">
              <a:spcBef>
                <a:spcPts val="1500"/>
              </a:spcBef>
            </a:pPr>
            <a:r>
              <a:rPr lang="fi-FI" sz="2100" dirty="0">
                <a:solidFill>
                  <a:prstClr val="white"/>
                </a:solidFill>
                <a:latin typeface="Georgia" panose="02040502050405020303"/>
              </a:rPr>
              <a:t>Jatkopallo heitetään vasta, kun </a:t>
            </a:r>
            <a:r>
              <a:rPr lang="fi-FI" sz="2100" b="1" dirty="0">
                <a:solidFill>
                  <a:prstClr val="white"/>
                </a:solidFill>
                <a:latin typeface="Georgia" panose="02040502050405020303"/>
              </a:rPr>
              <a:t>pelaajat jatkopallon heittopuolella ovat valmiina ja ilmoittaneet ääneen ("valmis!")</a:t>
            </a:r>
            <a:r>
              <a:rPr lang="fi-FI" sz="2100" dirty="0">
                <a:solidFill>
                  <a:prstClr val="white"/>
                </a:solidFill>
                <a:latin typeface="Georgia" panose="02040502050405020303"/>
              </a:rPr>
              <a:t>.</a:t>
            </a:r>
          </a:p>
          <a:p>
            <a:pPr marL="342900" indent="-342900" defTabSz="1371600" fontAlgn="base">
              <a:spcBef>
                <a:spcPts val="1500"/>
              </a:spcBef>
            </a:pPr>
            <a:r>
              <a:rPr lang="fi-FI" sz="2100" dirty="0">
                <a:solidFill>
                  <a:prstClr val="white"/>
                </a:solidFill>
                <a:latin typeface="Georgia" panose="02040502050405020303"/>
              </a:rPr>
              <a:t>Pelaajat voivat vastaanottaa jatkopallon </a:t>
            </a:r>
            <a:r>
              <a:rPr lang="fi-FI" sz="2100" b="1" dirty="0">
                <a:solidFill>
                  <a:prstClr val="white"/>
                </a:solidFill>
                <a:latin typeface="Georgia" panose="02040502050405020303"/>
              </a:rPr>
              <a:t>sormilyönnillä tai hihalyönnillä</a:t>
            </a:r>
            <a:r>
              <a:rPr lang="fi-FI" sz="2100" dirty="0">
                <a:solidFill>
                  <a:prstClr val="white"/>
                </a:solidFill>
                <a:latin typeface="Georgia" panose="02040502050405020303"/>
              </a:rPr>
              <a:t>. Jatkopallossa pitää olla pyrkimyksenä kolmen kosketuksen pallonhallinta (vastaanotto, passi, hyökkäys). </a:t>
            </a:r>
          </a:p>
          <a:p>
            <a:pPr marL="0" indent="0" defTabSz="1371600" fontAlgn="base">
              <a:spcBef>
                <a:spcPts val="1500"/>
              </a:spcBef>
              <a:buNone/>
            </a:pPr>
            <a:r>
              <a:rPr lang="fi-FI" sz="2100" b="1" dirty="0">
                <a:solidFill>
                  <a:srgbClr val="FFC000"/>
                </a:solidFill>
                <a:latin typeface="Georgia" panose="02040502050405020303"/>
              </a:rPr>
              <a:t>4.  </a:t>
            </a:r>
            <a:r>
              <a:rPr lang="fi-FI" sz="2100" b="1" u="sng" dirty="0">
                <a:solidFill>
                  <a:srgbClr val="FFC000"/>
                </a:solidFill>
                <a:latin typeface="Georgia" panose="02040502050405020303"/>
              </a:rPr>
              <a:t>Aikalisät</a:t>
            </a:r>
          </a:p>
          <a:p>
            <a:pPr marL="0" indent="-342900" defTabSz="1371600">
              <a:spcBef>
                <a:spcPts val="1800"/>
              </a:spcBef>
              <a:spcAft>
                <a:spcPts val="1800"/>
              </a:spcAft>
              <a:buNone/>
            </a:pPr>
            <a:r>
              <a:rPr lang="fi-FI" sz="2100" dirty="0">
                <a:solidFill>
                  <a:prstClr val="white"/>
                </a:solidFill>
                <a:latin typeface="Georgia" panose="02040502050405020303"/>
              </a:rPr>
              <a:t>Aikalisän voi ottaa ainoastaan kolmen pallon syklien välissä ennen uutta syöttöä.</a:t>
            </a:r>
            <a:endParaRPr lang="fi-FI" sz="1350" dirty="0">
              <a:solidFill>
                <a:prstClr val="white"/>
              </a:solidFill>
              <a:latin typeface="Georgia" panose="02040502050405020303"/>
            </a:endParaRPr>
          </a:p>
        </p:txBody>
      </p:sp>
    </p:spTree>
    <p:extLst>
      <p:ext uri="{BB962C8B-B14F-4D97-AF65-F5344CB8AC3E}">
        <p14:creationId xmlns:p14="http://schemas.microsoft.com/office/powerpoint/2010/main" val="731092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A582A-9259-07FE-F41B-E0098239B346}"/>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5DFF5F88-3F35-4DF8-0231-367203596CAD}"/>
              </a:ext>
            </a:extLst>
          </p:cNvPr>
          <p:cNvSpPr>
            <a:spLocks noGrp="1"/>
          </p:cNvSpPr>
          <p:nvPr>
            <p:ph type="title"/>
          </p:nvPr>
        </p:nvSpPr>
        <p:spPr>
          <a:xfrm>
            <a:off x="1257300" y="153719"/>
            <a:ext cx="15773400" cy="1130334"/>
          </a:xfrm>
        </p:spPr>
        <p:txBody>
          <a:bodyPr/>
          <a:lstStyle/>
          <a:p>
            <a:pPr algn="ctr"/>
            <a:r>
              <a:rPr lang="fi-FI" b="1" dirty="0">
                <a:solidFill>
                  <a:schemeClr val="bg1"/>
                </a:solidFill>
              </a:rPr>
              <a:t>Tripla pallo (3v3)</a:t>
            </a:r>
          </a:p>
        </p:txBody>
      </p:sp>
      <p:sp>
        <p:nvSpPr>
          <p:cNvPr id="83" name="Sisällön paikkamerkki 5">
            <a:extLst>
              <a:ext uri="{FF2B5EF4-FFF2-40B4-BE49-F238E27FC236}">
                <a16:creationId xmlns:a16="http://schemas.microsoft.com/office/drawing/2014/main" id="{2306E7BA-A05F-C734-830D-C2A97934636D}"/>
              </a:ext>
            </a:extLst>
          </p:cNvPr>
          <p:cNvSpPr txBox="1">
            <a:spLocks/>
          </p:cNvSpPr>
          <p:nvPr/>
        </p:nvSpPr>
        <p:spPr>
          <a:xfrm>
            <a:off x="670700" y="1284053"/>
            <a:ext cx="17617301" cy="9002948"/>
          </a:xfrm>
          <a:prstGeom prst="rect">
            <a:avLst/>
          </a:prstGeom>
        </p:spPr>
        <p:txBody>
          <a:bodyPr vert="horz" lIns="137160" tIns="68580" rIns="137160" bIns="68580" numCol="2"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1371600">
              <a:spcBef>
                <a:spcPts val="1500"/>
              </a:spcBef>
              <a:spcAft>
                <a:spcPts val="1950"/>
              </a:spcAft>
              <a:buNone/>
            </a:pPr>
            <a:r>
              <a:rPr lang="fi-FI" sz="2100" b="1" dirty="0">
                <a:solidFill>
                  <a:srgbClr val="FFC000"/>
                </a:solidFill>
                <a:latin typeface="Georgia" panose="02040502050405020303"/>
              </a:rPr>
              <a:t>5. </a:t>
            </a:r>
            <a:r>
              <a:rPr lang="fi-FI" sz="2100" b="1" u="sng" dirty="0">
                <a:solidFill>
                  <a:srgbClr val="FFC000"/>
                </a:solidFill>
                <a:latin typeface="Georgia" panose="02040502050405020303"/>
              </a:rPr>
              <a:t>Kiertovaihto</a:t>
            </a:r>
          </a:p>
          <a:p>
            <a:pPr marL="342900" indent="-342900" defTabSz="1371600">
              <a:spcBef>
                <a:spcPts val="1500"/>
              </a:spcBef>
              <a:spcAft>
                <a:spcPts val="1950"/>
              </a:spcAft>
              <a:buNone/>
            </a:pPr>
            <a:endParaRPr lang="fi-FI" sz="900" dirty="0">
              <a:solidFill>
                <a:prstClr val="white"/>
              </a:solidFill>
              <a:latin typeface="Georgia" panose="02040502050405020303"/>
            </a:endParaRPr>
          </a:p>
          <a:p>
            <a:pPr marL="342900" indent="-342900" defTabSz="1371600">
              <a:spcBef>
                <a:spcPts val="1500"/>
              </a:spcBef>
              <a:spcAft>
                <a:spcPts val="1950"/>
              </a:spcAft>
              <a:buNone/>
            </a:pPr>
            <a:endParaRPr lang="fi-FI" sz="900" dirty="0">
              <a:solidFill>
                <a:prstClr val="white"/>
              </a:solidFill>
              <a:latin typeface="Georgia" panose="02040502050405020303"/>
            </a:endParaRPr>
          </a:p>
          <a:p>
            <a:pPr marL="342900" indent="-342900" defTabSz="1371600">
              <a:spcBef>
                <a:spcPts val="1500"/>
              </a:spcBef>
              <a:spcAft>
                <a:spcPts val="1950"/>
              </a:spcAft>
              <a:buNone/>
            </a:pPr>
            <a:endParaRPr lang="fi-FI" sz="900" dirty="0">
              <a:solidFill>
                <a:prstClr val="white"/>
              </a:solidFill>
              <a:latin typeface="Georgia" panose="02040502050405020303"/>
            </a:endParaRPr>
          </a:p>
          <a:p>
            <a:pPr marL="342900" indent="-342900" defTabSz="1371600">
              <a:spcBef>
                <a:spcPts val="1500"/>
              </a:spcBef>
              <a:spcAft>
                <a:spcPts val="1950"/>
              </a:spcAft>
              <a:buNone/>
            </a:pPr>
            <a:endParaRPr lang="fi-FI" sz="900" dirty="0">
              <a:solidFill>
                <a:prstClr val="white"/>
              </a:solidFill>
              <a:latin typeface="Georgia" panose="02040502050405020303"/>
            </a:endParaRPr>
          </a:p>
          <a:p>
            <a:pPr marL="342900" indent="-342900" defTabSz="1371600">
              <a:spcBef>
                <a:spcPts val="1500"/>
              </a:spcBef>
              <a:spcAft>
                <a:spcPts val="1950"/>
              </a:spcAft>
              <a:buNone/>
            </a:pPr>
            <a:endParaRPr lang="fi-FI" sz="900" dirty="0">
              <a:solidFill>
                <a:prstClr val="white"/>
              </a:solidFill>
              <a:latin typeface="Georgia" panose="02040502050405020303"/>
            </a:endParaRPr>
          </a:p>
          <a:p>
            <a:pPr marL="342900" indent="-342900" defTabSz="1371600">
              <a:spcBef>
                <a:spcPts val="1500"/>
              </a:spcBef>
              <a:spcAft>
                <a:spcPts val="1950"/>
              </a:spcAft>
              <a:buNone/>
            </a:pPr>
            <a:endParaRPr lang="fi-FI" sz="900" dirty="0">
              <a:solidFill>
                <a:prstClr val="white"/>
              </a:solidFill>
              <a:latin typeface="Georgia" panose="02040502050405020303"/>
            </a:endParaRPr>
          </a:p>
          <a:p>
            <a:pPr marL="342900" indent="-342900" defTabSz="1371600">
              <a:spcBef>
                <a:spcPts val="1500"/>
              </a:spcBef>
              <a:spcAft>
                <a:spcPts val="1950"/>
              </a:spcAft>
              <a:buNone/>
            </a:pPr>
            <a:endParaRPr lang="fi-FI" sz="1500" dirty="0">
              <a:solidFill>
                <a:prstClr val="white"/>
              </a:solidFill>
              <a:latin typeface="Georgia" panose="02040502050405020303"/>
            </a:endParaRPr>
          </a:p>
          <a:p>
            <a:pPr marL="0" indent="0" defTabSz="1371600">
              <a:spcBef>
                <a:spcPts val="1500"/>
              </a:spcBef>
              <a:spcAft>
                <a:spcPts val="1950"/>
              </a:spcAft>
              <a:buNone/>
            </a:pPr>
            <a:endParaRPr lang="fi-FI" sz="2100" b="1" dirty="0">
              <a:solidFill>
                <a:srgbClr val="FFC000"/>
              </a:solidFill>
              <a:latin typeface="Georgia" panose="02040502050405020303"/>
            </a:endParaRPr>
          </a:p>
          <a:p>
            <a:pPr marL="0" indent="0" defTabSz="1371600">
              <a:spcBef>
                <a:spcPts val="1500"/>
              </a:spcBef>
              <a:spcAft>
                <a:spcPts val="1950"/>
              </a:spcAft>
              <a:buNone/>
            </a:pPr>
            <a:endParaRPr lang="fi-FI" sz="2100" b="1" dirty="0">
              <a:solidFill>
                <a:srgbClr val="FFC000"/>
              </a:solidFill>
              <a:latin typeface="Georgia" panose="02040502050405020303"/>
            </a:endParaRPr>
          </a:p>
          <a:p>
            <a:pPr marL="0" indent="0" defTabSz="1371600">
              <a:spcBef>
                <a:spcPts val="1500"/>
              </a:spcBef>
              <a:spcAft>
                <a:spcPts val="1950"/>
              </a:spcAft>
              <a:buNone/>
            </a:pPr>
            <a:r>
              <a:rPr lang="fi-FI" sz="2100" b="1" dirty="0">
                <a:solidFill>
                  <a:srgbClr val="FFC000"/>
                </a:solidFill>
                <a:latin typeface="Georgia" panose="02040502050405020303"/>
              </a:rPr>
              <a:t>6. </a:t>
            </a:r>
            <a:r>
              <a:rPr lang="fi-FI" sz="2100" b="1" u="sng" dirty="0">
                <a:solidFill>
                  <a:srgbClr val="FFC000"/>
                </a:solidFill>
                <a:latin typeface="Georgia" panose="02040502050405020303"/>
              </a:rPr>
              <a:t>Jatkopallon antaminen</a:t>
            </a:r>
            <a:br>
              <a:rPr lang="fi-FI" sz="2100" b="1" u="sng" dirty="0">
                <a:solidFill>
                  <a:srgbClr val="FFC000"/>
                </a:solidFill>
                <a:latin typeface="Georgia" panose="02040502050405020303"/>
              </a:rPr>
            </a:br>
            <a:br>
              <a:rPr lang="fi-FI" sz="2100" b="1" u="sng" dirty="0">
                <a:solidFill>
                  <a:prstClr val="white"/>
                </a:solidFill>
                <a:latin typeface="Georgia" panose="02040502050405020303"/>
              </a:rPr>
            </a:br>
            <a:r>
              <a:rPr lang="fi-FI" sz="2100" dirty="0">
                <a:solidFill>
                  <a:prstClr val="white"/>
                </a:solidFill>
                <a:latin typeface="Georgia" panose="02040502050405020303"/>
              </a:rPr>
              <a:t>Pallo heitetään takakentän vasemman puolen pelaajalle </a:t>
            </a:r>
            <a:br>
              <a:rPr lang="fi-FI" sz="2100" dirty="0">
                <a:solidFill>
                  <a:prstClr val="white"/>
                </a:solidFill>
                <a:latin typeface="Georgia" panose="02040502050405020303"/>
              </a:rPr>
            </a:br>
            <a:r>
              <a:rPr lang="fi-FI" sz="2100" dirty="0">
                <a:solidFill>
                  <a:prstClr val="white"/>
                </a:solidFill>
                <a:latin typeface="Georgia" panose="02040502050405020303"/>
              </a:rPr>
              <a:t>(kuvassa paikka 4). </a:t>
            </a:r>
            <a:br>
              <a:rPr lang="fi-FI" sz="2100" dirty="0">
                <a:solidFill>
                  <a:prstClr val="white"/>
                </a:solidFill>
                <a:latin typeface="Georgia" panose="02040502050405020303"/>
              </a:rPr>
            </a:br>
            <a:endParaRPr lang="fi-FI" sz="2100" dirty="0">
              <a:solidFill>
                <a:prstClr val="white"/>
              </a:solidFill>
              <a:latin typeface="Georgia" panose="02040502050405020303"/>
            </a:endParaRPr>
          </a:p>
          <a:p>
            <a:pPr marL="0" indent="0" defTabSz="1371600">
              <a:spcBef>
                <a:spcPts val="1500"/>
              </a:spcBef>
              <a:spcAft>
                <a:spcPts val="1950"/>
              </a:spcAft>
              <a:buNone/>
            </a:pPr>
            <a:r>
              <a:rPr lang="fi-FI" sz="2100" dirty="0">
                <a:solidFill>
                  <a:prstClr val="white"/>
                </a:solidFill>
                <a:latin typeface="Georgia" panose="02040502050405020303"/>
              </a:rPr>
              <a:t>Jos näin ei tapahdu, tilanne uusitaan.</a:t>
            </a:r>
            <a:endParaRPr lang="fi-FI" sz="2100" b="1" dirty="0">
              <a:solidFill>
                <a:srgbClr val="FFC000"/>
              </a:solidFill>
              <a:latin typeface="Georgia" panose="02040502050405020303"/>
            </a:endParaRPr>
          </a:p>
          <a:p>
            <a:pPr marL="342900" indent="-342900" defTabSz="1371600">
              <a:spcBef>
                <a:spcPts val="1500"/>
              </a:spcBef>
              <a:spcAft>
                <a:spcPts val="1950"/>
              </a:spcAft>
              <a:buNone/>
            </a:pPr>
            <a:endParaRPr lang="fi-FI" sz="2100" b="1" dirty="0">
              <a:solidFill>
                <a:srgbClr val="FFC000"/>
              </a:solidFill>
              <a:latin typeface="Georgia" panose="02040502050405020303"/>
            </a:endParaRPr>
          </a:p>
          <a:p>
            <a:pPr marL="342900" indent="-342900" defTabSz="1371600">
              <a:spcBef>
                <a:spcPts val="1500"/>
              </a:spcBef>
              <a:spcAft>
                <a:spcPts val="1950"/>
              </a:spcAft>
              <a:buNone/>
            </a:pPr>
            <a:endParaRPr lang="fi-FI" sz="2100" b="1" dirty="0">
              <a:solidFill>
                <a:srgbClr val="FFC000"/>
              </a:solidFill>
              <a:latin typeface="Georgia" panose="02040502050405020303"/>
            </a:endParaRPr>
          </a:p>
          <a:p>
            <a:pPr marL="342900" indent="-342900" defTabSz="1371600">
              <a:spcBef>
                <a:spcPts val="1500"/>
              </a:spcBef>
              <a:spcAft>
                <a:spcPts val="1950"/>
              </a:spcAft>
              <a:buNone/>
            </a:pPr>
            <a:r>
              <a:rPr lang="fi-FI" sz="2100" b="1" dirty="0">
                <a:solidFill>
                  <a:srgbClr val="FFC000"/>
                </a:solidFill>
                <a:latin typeface="Georgia" panose="02040502050405020303"/>
              </a:rPr>
              <a:t>7. </a:t>
            </a:r>
            <a:r>
              <a:rPr lang="fi-FI" sz="2100" b="1" u="sng" dirty="0">
                <a:solidFill>
                  <a:srgbClr val="FFC000"/>
                </a:solidFill>
                <a:latin typeface="Georgia" panose="02040502050405020303"/>
              </a:rPr>
              <a:t>Pisteiden laskeminen ja ottelun ratkeaminen</a:t>
            </a:r>
            <a:br>
              <a:rPr lang="fi-FI" sz="2100" b="1" u="sng" dirty="0">
                <a:solidFill>
                  <a:srgbClr val="FFC000"/>
                </a:solidFill>
                <a:latin typeface="Georgia" panose="02040502050405020303"/>
              </a:rPr>
            </a:br>
            <a:br>
              <a:rPr lang="fi-FI" sz="2100" b="1" u="sng" dirty="0">
                <a:solidFill>
                  <a:prstClr val="white"/>
                </a:solidFill>
                <a:latin typeface="Georgia" panose="02040502050405020303"/>
              </a:rPr>
            </a:br>
            <a:r>
              <a:rPr lang="fi-FI" sz="2100" dirty="0">
                <a:solidFill>
                  <a:prstClr val="white"/>
                </a:solidFill>
                <a:latin typeface="Georgia" panose="02040502050405020303"/>
              </a:rPr>
              <a:t>Ottelut pelataan kahden voittoerän peleinä 25 pisteeseen juoksevalla pistelaskulla. Erävoittojen ollessa tasan 1-1 pelataan kolmas erä 15 pisteeseen. </a:t>
            </a:r>
            <a:br>
              <a:rPr lang="fi-FI" sz="2100" dirty="0">
                <a:solidFill>
                  <a:prstClr val="white"/>
                </a:solidFill>
                <a:latin typeface="Georgia" panose="02040502050405020303"/>
              </a:rPr>
            </a:br>
            <a:r>
              <a:rPr lang="fi-FI" sz="2100" dirty="0">
                <a:solidFill>
                  <a:prstClr val="white"/>
                </a:solidFill>
                <a:latin typeface="Georgia" panose="02040502050405020303"/>
              </a:rPr>
              <a:t>Erävoittoon vaaditaan 2 pisteen ero ilman pistekattoa.</a:t>
            </a:r>
            <a:endParaRPr lang="fi-FI" sz="2100" b="1" dirty="0">
              <a:solidFill>
                <a:srgbClr val="FFC000"/>
              </a:solidFill>
              <a:latin typeface="Georgia" panose="02040502050405020303"/>
            </a:endParaRPr>
          </a:p>
          <a:p>
            <a:pPr marL="342900" indent="-342900" defTabSz="1371600">
              <a:spcBef>
                <a:spcPts val="1500"/>
              </a:spcBef>
              <a:spcAft>
                <a:spcPts val="1950"/>
              </a:spcAft>
              <a:buNone/>
            </a:pPr>
            <a:r>
              <a:rPr lang="fi-FI" sz="2100" b="1" dirty="0">
                <a:solidFill>
                  <a:srgbClr val="FFC000"/>
                </a:solidFill>
                <a:latin typeface="Georgia" panose="02040502050405020303"/>
              </a:rPr>
              <a:t>8. </a:t>
            </a:r>
            <a:r>
              <a:rPr lang="fi-FI" sz="2100" b="1" u="sng" dirty="0">
                <a:solidFill>
                  <a:srgbClr val="FFC000"/>
                </a:solidFill>
                <a:latin typeface="Georgia" panose="02040502050405020303"/>
              </a:rPr>
              <a:t>Sijoittumissäännöt</a:t>
            </a:r>
            <a:br>
              <a:rPr lang="fi-FI" sz="2100" b="1" u="sng" dirty="0">
                <a:solidFill>
                  <a:srgbClr val="FFC000"/>
                </a:solidFill>
                <a:latin typeface="Georgia" panose="02040502050405020303"/>
              </a:rPr>
            </a:br>
            <a:br>
              <a:rPr lang="fi-FI" sz="2100" b="1" u="sng" dirty="0">
                <a:solidFill>
                  <a:prstClr val="white"/>
                </a:solidFill>
                <a:latin typeface="Georgia" panose="02040502050405020303"/>
              </a:rPr>
            </a:br>
            <a:r>
              <a:rPr lang="fi-FI" sz="2100" dirty="0">
                <a:solidFill>
                  <a:prstClr val="white"/>
                </a:solidFill>
                <a:latin typeface="Georgia" panose="02040502050405020303"/>
              </a:rPr>
              <a:t>Pelaajien II-, III- ja IV- paikalla tulee aloitussyötön ja jatkopallon hetkellä sijoittua verkon suuntaisesti oikeaan järjestykseen siten, että II paikan pelaajan tulee olla III paikan pelaajan oikealla puolella lähempänä oikeaa sivurajaa ja vastaavasti III paikan pelaajan tulee olla IV paikan pelaajan oikealla puolella (kuva). Pelaajien etäisyyttä verkosta ei ole määritelty, eli III paikan pelaajan ei tarvitse olla lähempänä verkkoa kuin II ja IV paikan pelaajien koska kaikki ovat verkkopelaajia. </a:t>
            </a:r>
          </a:p>
          <a:p>
            <a:pPr marL="342900" indent="-342900" defTabSz="1371600">
              <a:spcBef>
                <a:spcPts val="1500"/>
              </a:spcBef>
              <a:spcAft>
                <a:spcPts val="1950"/>
              </a:spcAft>
              <a:buNone/>
            </a:pPr>
            <a:r>
              <a:rPr lang="fi-FI" sz="2100" b="1" dirty="0">
                <a:solidFill>
                  <a:srgbClr val="FFC000"/>
                </a:solidFill>
                <a:latin typeface="Georgia" panose="02040502050405020303"/>
              </a:rPr>
              <a:t>9. </a:t>
            </a:r>
            <a:r>
              <a:rPr lang="fi-FI" sz="2100" b="1" u="sng" dirty="0">
                <a:solidFill>
                  <a:srgbClr val="FFC000"/>
                </a:solidFill>
                <a:latin typeface="Georgia" panose="02040502050405020303"/>
              </a:rPr>
              <a:t>Rotaatio ja vaihtopelaajat</a:t>
            </a:r>
          </a:p>
          <a:p>
            <a:pPr marL="342900" indent="-342900" defTabSz="1371600">
              <a:spcBef>
                <a:spcPts val="0"/>
              </a:spcBef>
              <a:spcAft>
                <a:spcPts val="900"/>
              </a:spcAft>
            </a:pPr>
            <a:r>
              <a:rPr lang="fi-FI" sz="2100" dirty="0">
                <a:solidFill>
                  <a:prstClr val="white"/>
                </a:solidFill>
                <a:latin typeface="Georgia" panose="02040502050405020303"/>
              </a:rPr>
              <a:t>Kentällä on aina kolme pelaajaa. Kiertovaihto toimii seuraavasti:</a:t>
            </a:r>
          </a:p>
          <a:p>
            <a:pPr marL="342900" indent="-342900" defTabSz="1371600">
              <a:spcBef>
                <a:spcPts val="0"/>
              </a:spcBef>
              <a:spcAft>
                <a:spcPts val="900"/>
              </a:spcAft>
            </a:pPr>
            <a:r>
              <a:rPr lang="fi-FI" sz="2100" dirty="0">
                <a:solidFill>
                  <a:prstClr val="white"/>
                </a:solidFill>
                <a:latin typeface="Georgia" panose="02040502050405020303"/>
              </a:rPr>
              <a:t>II paikan pelaaja poistuu kentältä.</a:t>
            </a:r>
          </a:p>
          <a:p>
            <a:pPr marL="342900" indent="-342900" defTabSz="1371600">
              <a:spcBef>
                <a:spcPts val="0"/>
              </a:spcBef>
              <a:spcAft>
                <a:spcPts val="900"/>
              </a:spcAft>
            </a:pPr>
            <a:r>
              <a:rPr lang="fi-FI" sz="2100" dirty="0">
                <a:solidFill>
                  <a:prstClr val="white"/>
                </a:solidFill>
                <a:latin typeface="Georgia" panose="02040502050405020303"/>
              </a:rPr>
              <a:t>III paikan pelaaja siirtyy II paikalle ja aloittaa syötön.</a:t>
            </a:r>
          </a:p>
          <a:p>
            <a:pPr marL="342900" indent="-342900" defTabSz="1371600">
              <a:spcBef>
                <a:spcPts val="0"/>
              </a:spcBef>
              <a:spcAft>
                <a:spcPts val="900"/>
              </a:spcAft>
            </a:pPr>
            <a:r>
              <a:rPr lang="fi-FI" sz="2100" dirty="0">
                <a:solidFill>
                  <a:prstClr val="white"/>
                </a:solidFill>
                <a:latin typeface="Georgia" panose="02040502050405020303"/>
              </a:rPr>
              <a:t>IV paikan pelaaja siirtyy III paikalle.</a:t>
            </a:r>
          </a:p>
          <a:p>
            <a:pPr marL="342900" indent="-342900" defTabSz="1371600">
              <a:spcBef>
                <a:spcPts val="0"/>
              </a:spcBef>
              <a:spcAft>
                <a:spcPts val="900"/>
              </a:spcAft>
            </a:pPr>
            <a:r>
              <a:rPr lang="fi-FI" sz="2100" dirty="0">
                <a:solidFill>
                  <a:prstClr val="white"/>
                </a:solidFill>
                <a:latin typeface="Georgia" panose="02040502050405020303"/>
              </a:rPr>
              <a:t>Vaihdosta tuleva pelaaja (esim. numero 4) siirtyy IV paikalle.</a:t>
            </a:r>
          </a:p>
          <a:p>
            <a:pPr marL="342900" indent="-342900" defTabSz="1371600">
              <a:spcBef>
                <a:spcPts val="1500"/>
              </a:spcBef>
              <a:spcAft>
                <a:spcPts val="1950"/>
              </a:spcAft>
            </a:pPr>
            <a:r>
              <a:rPr lang="fi-FI" sz="2100" dirty="0">
                <a:solidFill>
                  <a:prstClr val="white"/>
                </a:solidFill>
                <a:latin typeface="Georgia" panose="02040502050405020303"/>
              </a:rPr>
              <a:t>Kiertovaihto jatkuu samalla kaavalla seuraavien aloitusten yhteydessä, ja jokainen vaihtopelaaja (4, 5, 6 jne.) liittyy vuorollaan peliin IV paikalle.</a:t>
            </a:r>
          </a:p>
        </p:txBody>
      </p:sp>
      <p:pic>
        <p:nvPicPr>
          <p:cNvPr id="1028" name="Picture 4">
            <a:extLst>
              <a:ext uri="{FF2B5EF4-FFF2-40B4-BE49-F238E27FC236}">
                <a16:creationId xmlns:a16="http://schemas.microsoft.com/office/drawing/2014/main" id="{71224E25-CB0B-C258-0CE1-714073F233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700" y="1763486"/>
            <a:ext cx="8473302" cy="5091603"/>
          </a:xfrm>
          <a:prstGeom prst="rect">
            <a:avLst/>
          </a:prstGeom>
          <a:noFill/>
          <a:extLst>
            <a:ext uri="{909E8E84-426E-40DD-AFC4-6F175D3DCCD1}">
              <a14:hiddenFill xmlns:a14="http://schemas.microsoft.com/office/drawing/2010/main">
                <a:solidFill>
                  <a:srgbClr val="FFFFFF"/>
                </a:solidFill>
              </a14:hiddenFill>
            </a:ext>
          </a:extLst>
        </p:spPr>
      </p:pic>
      <p:sp>
        <p:nvSpPr>
          <p:cNvPr id="3" name="Tekstiruutu 2">
            <a:extLst>
              <a:ext uri="{FF2B5EF4-FFF2-40B4-BE49-F238E27FC236}">
                <a16:creationId xmlns:a16="http://schemas.microsoft.com/office/drawing/2014/main" id="{CBD714C7-6D8E-596A-1370-7886BED44AD0}"/>
              </a:ext>
            </a:extLst>
          </p:cNvPr>
          <p:cNvSpPr txBox="1"/>
          <p:nvPr/>
        </p:nvSpPr>
        <p:spPr>
          <a:xfrm>
            <a:off x="558731" y="6588230"/>
            <a:ext cx="8193386" cy="1061829"/>
          </a:xfrm>
          <a:prstGeom prst="rect">
            <a:avLst/>
          </a:prstGeom>
          <a:noFill/>
        </p:spPr>
        <p:txBody>
          <a:bodyPr wrap="square" rtlCol="0">
            <a:spAutoFit/>
          </a:bodyPr>
          <a:lstStyle/>
          <a:p>
            <a:pPr defTabSz="1371600"/>
            <a:br>
              <a:rPr lang="fi-FI" dirty="0">
                <a:solidFill>
                  <a:prstClr val="white"/>
                </a:solidFill>
                <a:latin typeface="Georgia" panose="02040502050405020303"/>
              </a:rPr>
            </a:br>
            <a:r>
              <a:rPr lang="fi-FI" dirty="0">
                <a:solidFill>
                  <a:prstClr val="white"/>
                </a:solidFill>
                <a:latin typeface="Georgia" panose="02040502050405020303"/>
              </a:rPr>
              <a:t>Kuva:  3vs3 kiertovaihto ja pelaajien sijoittuminen kentällä</a:t>
            </a:r>
          </a:p>
          <a:p>
            <a:pPr defTabSz="1371600"/>
            <a:endParaRPr lang="fi-FI" sz="2700" dirty="0">
              <a:solidFill>
                <a:prstClr val="black"/>
              </a:solidFill>
              <a:latin typeface="Georgia" panose="02040502050405020303"/>
            </a:endParaRPr>
          </a:p>
        </p:txBody>
      </p:sp>
    </p:spTree>
    <p:extLst>
      <p:ext uri="{BB962C8B-B14F-4D97-AF65-F5344CB8AC3E}">
        <p14:creationId xmlns:p14="http://schemas.microsoft.com/office/powerpoint/2010/main" val="3584045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8956964" y="814989"/>
            <a:ext cx="8666943" cy="561975"/>
          </a:xfrm>
          <a:prstGeom prst="rect">
            <a:avLst/>
          </a:prstGeom>
        </p:spPr>
        <p:txBody>
          <a:bodyPr lIns="0" tIns="0" rIns="0" bIns="0" rtlCol="0" anchor="t">
            <a:spAutoFit/>
          </a:bodyPr>
          <a:lstStyle/>
          <a:p>
            <a:pPr marL="0" lvl="0" indent="0" algn="l">
              <a:lnSpc>
                <a:spcPts val="4459"/>
              </a:lnSpc>
              <a:spcBef>
                <a:spcPct val="0"/>
              </a:spcBef>
            </a:pPr>
            <a:r>
              <a:rPr lang="en-US" sz="3716" dirty="0">
                <a:solidFill>
                  <a:srgbClr val="FFFFFF"/>
                </a:solidFill>
                <a:latin typeface="Georgia Pro Bold" panose="02040802050405020203" charset="0"/>
                <a:ea typeface="Georgia Pro"/>
                <a:cs typeface="Georgia Pro"/>
                <a:sym typeface="Georgia Pro"/>
              </a:rPr>
              <a:t>U13 (D-</a:t>
            </a:r>
            <a:r>
              <a:rPr lang="en-US" sz="3716" dirty="0" err="1">
                <a:solidFill>
                  <a:srgbClr val="FFFFFF"/>
                </a:solidFill>
                <a:latin typeface="Georgia Pro Bold" panose="02040802050405020203" charset="0"/>
                <a:ea typeface="Georgia Pro"/>
                <a:cs typeface="Georgia Pro"/>
                <a:sym typeface="Georgia Pro"/>
              </a:rPr>
              <a:t>ikäisten</a:t>
            </a:r>
            <a:r>
              <a:rPr lang="en-US" sz="3716" dirty="0">
                <a:solidFill>
                  <a:srgbClr val="FFFFFF"/>
                </a:solidFill>
                <a:latin typeface="Georgia Pro Bold" panose="02040802050405020203" charset="0"/>
                <a:ea typeface="Georgia Pro"/>
                <a:cs typeface="Georgia Pro"/>
                <a:sym typeface="Georgia Pro"/>
              </a:rPr>
              <a:t>) 6v6 </a:t>
            </a:r>
            <a:r>
              <a:rPr lang="en-US" sz="3716" dirty="0" err="1">
                <a:solidFill>
                  <a:srgbClr val="FFFFFF"/>
                </a:solidFill>
                <a:latin typeface="Georgia Pro Bold" panose="02040802050405020203" charset="0"/>
                <a:ea typeface="Georgia Pro"/>
                <a:cs typeface="Georgia Pro"/>
                <a:sym typeface="Georgia Pro"/>
              </a:rPr>
              <a:t>pelaaminen</a:t>
            </a:r>
            <a:endParaRPr lang="en-US" sz="3716" dirty="0">
              <a:solidFill>
                <a:srgbClr val="FFFFFF"/>
              </a:solidFill>
              <a:latin typeface="Georgia Pro Bold" panose="02040802050405020203" charset="0"/>
              <a:ea typeface="Georgia Pro"/>
              <a:cs typeface="Georgia Pro"/>
              <a:sym typeface="Georgia Pro"/>
            </a:endParaRPr>
          </a:p>
        </p:txBody>
      </p:sp>
      <p:sp>
        <p:nvSpPr>
          <p:cNvPr id="4" name="TextBox 4"/>
          <p:cNvSpPr txBox="1"/>
          <p:nvPr/>
        </p:nvSpPr>
        <p:spPr>
          <a:xfrm>
            <a:off x="9395934" y="3303971"/>
            <a:ext cx="8341826" cy="376257"/>
          </a:xfrm>
          <a:prstGeom prst="rect">
            <a:avLst/>
          </a:prstGeom>
        </p:spPr>
        <p:txBody>
          <a:bodyPr lIns="0" tIns="0" rIns="0" bIns="0" rtlCol="0" anchor="t">
            <a:spAutoFit/>
          </a:bodyPr>
          <a:lstStyle/>
          <a:p>
            <a:pPr marL="431564" lvl="1" indent="-215782" algn="l">
              <a:lnSpc>
                <a:spcPts val="3198"/>
              </a:lnSpc>
              <a:buFont typeface="Arial"/>
              <a:buChar char="•"/>
            </a:pPr>
            <a:endParaRPr lang="en-US" sz="1998" u="sng" dirty="0">
              <a:solidFill>
                <a:srgbClr val="FFFFFF"/>
              </a:solidFill>
              <a:latin typeface="Georgia Pro"/>
              <a:ea typeface="Georgia Pro"/>
              <a:cs typeface="Georgia Pro"/>
              <a:sym typeface="Georgia Pro"/>
              <a:hlinkClick r:id="rId3" tooltip="https://docs.google.com/spreadsheets/d/1DUF2isFWsqVSYhbaACYtbgcLi_YjDqpE3GLQIVgkKQg/edit#gid=69851113"/>
            </a:endParaRPr>
          </a:p>
        </p:txBody>
      </p:sp>
      <p:grpSp>
        <p:nvGrpSpPr>
          <p:cNvPr id="5" name="Group 5"/>
          <p:cNvGrpSpPr/>
          <p:nvPr/>
        </p:nvGrpSpPr>
        <p:grpSpPr>
          <a:xfrm>
            <a:off x="0" y="0"/>
            <a:ext cx="8540977" cy="10287000"/>
            <a:chOff x="0" y="0"/>
            <a:chExt cx="812800" cy="914400"/>
          </a:xfrm>
        </p:grpSpPr>
        <p:sp>
          <p:nvSpPr>
            <p:cNvPr id="6" name="Freeform 6"/>
            <p:cNvSpPr/>
            <p:nvPr/>
          </p:nvSpPr>
          <p:spPr>
            <a:xfrm>
              <a:off x="0" y="0"/>
              <a:ext cx="812800" cy="914400"/>
            </a:xfrm>
            <a:custGeom>
              <a:avLst/>
              <a:gdLst/>
              <a:ahLst/>
              <a:cxnLst/>
              <a:rect l="l" t="t" r="r" b="b"/>
              <a:pathLst>
                <a:path w="812800" h="914400">
                  <a:moveTo>
                    <a:pt x="0" y="0"/>
                  </a:moveTo>
                  <a:lnTo>
                    <a:pt x="812800" y="0"/>
                  </a:lnTo>
                  <a:lnTo>
                    <a:pt x="812800" y="914400"/>
                  </a:lnTo>
                  <a:lnTo>
                    <a:pt x="0" y="914400"/>
                  </a:lnTo>
                  <a:close/>
                </a:path>
              </a:pathLst>
            </a:custGeom>
            <a:blipFill>
              <a:blip r:embed="rId4"/>
              <a:stretch>
                <a:fillRect l="-34427" r="-34427"/>
              </a:stretch>
            </a:blipFill>
          </p:spPr>
        </p:sp>
      </p:grpSp>
      <p:sp>
        <p:nvSpPr>
          <p:cNvPr id="7" name="Tekstiruutu 6">
            <a:extLst>
              <a:ext uri="{FF2B5EF4-FFF2-40B4-BE49-F238E27FC236}">
                <a16:creationId xmlns:a16="http://schemas.microsoft.com/office/drawing/2014/main" id="{308E63D8-2945-4A1E-749D-EC6701BE0118}"/>
              </a:ext>
            </a:extLst>
          </p:cNvPr>
          <p:cNvSpPr txBox="1"/>
          <p:nvPr/>
        </p:nvSpPr>
        <p:spPr>
          <a:xfrm>
            <a:off x="8956964" y="2019300"/>
            <a:ext cx="9296400" cy="7745710"/>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
                <a:prstClr val="white"/>
              </a:buClr>
              <a:buSzTx/>
              <a:buFont typeface="Arial" panose="020B0604020202020204" pitchFamily="34" charset="0"/>
              <a:buChar char="•"/>
              <a:tabLst/>
              <a:defRPr/>
            </a:pPr>
            <a:r>
              <a:rPr kumimoji="0" lang="fi-FI" sz="2400" b="0" i="0" u="none" strike="noStrike" kern="1200" cap="none" spc="0" normalizeH="0" baseline="0" noProof="0" dirty="0">
                <a:ln>
                  <a:noFill/>
                </a:ln>
                <a:solidFill>
                  <a:prstClr val="white"/>
                </a:solidFill>
                <a:effectLst/>
                <a:uLnTx/>
                <a:uFillTx/>
                <a:latin typeface="Georgia" panose="02040502050405020303"/>
                <a:ea typeface="+mn-ea"/>
                <a:cs typeface="+mn-cs"/>
              </a:rPr>
              <a:t>D-ikäisten kohdalla ei kiirettä 6v6 pelaamiseen siirtymisessä </a:t>
            </a:r>
          </a:p>
          <a:p>
            <a:pPr marL="685800" marR="0" lvl="1" indent="-228600" algn="l" defTabSz="914400" rtl="0" eaLnBrk="1" fontAlgn="auto" latinLnBrk="0" hangingPunct="1">
              <a:lnSpc>
                <a:spcPct val="90000"/>
              </a:lnSpc>
              <a:spcBef>
                <a:spcPts val="500"/>
              </a:spcBef>
              <a:spcAft>
                <a:spcPts val="0"/>
              </a:spcAft>
              <a:buClr>
                <a:prstClr val="white"/>
              </a:buClr>
              <a:buSzTx/>
              <a:buFont typeface="Arial" panose="020B0604020202020204" pitchFamily="34" charset="0"/>
              <a:buChar char="•"/>
              <a:tabLst/>
              <a:defRPr/>
            </a:pPr>
            <a:r>
              <a:rPr kumimoji="0" lang="fi-FI" sz="2000" b="0" i="0" u="none" strike="noStrike" kern="1200" cap="none" spc="0" normalizeH="0" baseline="0" noProof="0" dirty="0">
                <a:ln>
                  <a:noFill/>
                </a:ln>
                <a:solidFill>
                  <a:prstClr val="white"/>
                </a:solidFill>
                <a:effectLst/>
                <a:uLnTx/>
                <a:uFillTx/>
                <a:latin typeface="Georgia" panose="02040502050405020303"/>
                <a:ea typeface="+mn-ea"/>
                <a:cs typeface="+mn-cs"/>
              </a:rPr>
              <a:t>Meidän lajin myöhäinen erikoistumisikä</a:t>
            </a:r>
          </a:p>
          <a:p>
            <a:pPr marL="685800" marR="0" lvl="1" indent="-228600" algn="l" defTabSz="914400" rtl="0" eaLnBrk="1" fontAlgn="auto" latinLnBrk="0" hangingPunct="1">
              <a:lnSpc>
                <a:spcPct val="90000"/>
              </a:lnSpc>
              <a:spcBef>
                <a:spcPts val="500"/>
              </a:spcBef>
              <a:spcAft>
                <a:spcPts val="0"/>
              </a:spcAft>
              <a:buClr>
                <a:prstClr val="white"/>
              </a:buClr>
              <a:buSzTx/>
              <a:buFont typeface="Arial" panose="020B0604020202020204" pitchFamily="34" charset="0"/>
              <a:buChar char="•"/>
              <a:tabLst/>
              <a:defRPr/>
            </a:pPr>
            <a:r>
              <a:rPr kumimoji="0" lang="fi-FI" sz="2000" b="0" i="0" u="none" strike="noStrike" kern="1200" cap="none" spc="0" normalizeH="0" baseline="0" noProof="0" dirty="0">
                <a:ln>
                  <a:noFill/>
                </a:ln>
                <a:solidFill>
                  <a:prstClr val="white"/>
                </a:solidFill>
                <a:effectLst/>
                <a:uLnTx/>
                <a:uFillTx/>
                <a:latin typeface="Georgia" panose="02040502050405020303"/>
                <a:ea typeface="+mn-ea"/>
                <a:cs typeface="+mn-cs"/>
              </a:rPr>
              <a:t>3v3 pelaaminen takaa enemmän lajinomaisia kosketuksia jokaiselle pelaajalle</a:t>
            </a:r>
          </a:p>
          <a:p>
            <a:pPr marL="685800" lvl="1" indent="-228600">
              <a:lnSpc>
                <a:spcPct val="90000"/>
              </a:lnSpc>
              <a:spcBef>
                <a:spcPts val="500"/>
              </a:spcBef>
              <a:buClr>
                <a:prstClr val="white"/>
              </a:buClr>
              <a:buFont typeface="Arial" panose="020B0604020202020204" pitchFamily="34" charset="0"/>
              <a:buChar char="•"/>
              <a:defRPr/>
            </a:pPr>
            <a:r>
              <a:rPr kumimoji="0" lang="fi-FI" sz="2000" b="0" i="0" u="none" strike="noStrike" kern="1200" cap="none" spc="0" normalizeH="0" baseline="0" noProof="0" dirty="0">
                <a:ln>
                  <a:noFill/>
                </a:ln>
                <a:solidFill>
                  <a:prstClr val="white"/>
                </a:solidFill>
                <a:effectLst/>
                <a:uLnTx/>
                <a:uFillTx/>
                <a:latin typeface="Georgia" panose="02040502050405020303"/>
                <a:ea typeface="+mn-ea"/>
                <a:cs typeface="+mn-cs"/>
              </a:rPr>
              <a:t>6v6 pelaaminen ohjaa herkästi myös harjoittelua</a:t>
            </a:r>
          </a:p>
          <a:p>
            <a:pPr marL="228600" marR="0" lvl="0" indent="-228600" algn="l" defTabSz="914400" rtl="0" eaLnBrk="1" fontAlgn="auto" latinLnBrk="0" hangingPunct="1">
              <a:lnSpc>
                <a:spcPct val="90000"/>
              </a:lnSpc>
              <a:spcBef>
                <a:spcPts val="1000"/>
              </a:spcBef>
              <a:spcAft>
                <a:spcPts val="0"/>
              </a:spcAft>
              <a:buClr>
                <a:prstClr val="white"/>
              </a:buClr>
              <a:buSzTx/>
              <a:buFont typeface="Arial" panose="020B0604020202020204" pitchFamily="34" charset="0"/>
              <a:buChar char="•"/>
              <a:tabLst/>
              <a:defRPr/>
            </a:pPr>
            <a:endParaRPr kumimoji="0" lang="fi-FI" sz="2400" b="0" i="0" u="none" strike="noStrike" kern="1200" cap="none" spc="0" normalizeH="0" baseline="0" noProof="0" dirty="0">
              <a:ln>
                <a:noFill/>
              </a:ln>
              <a:solidFill>
                <a:prstClr val="white"/>
              </a:solidFill>
              <a:effectLst/>
              <a:uLnTx/>
              <a:uFillTx/>
              <a:latin typeface="Georgia" panose="02040502050405020303"/>
              <a:ea typeface="+mn-ea"/>
              <a:cs typeface="+mn-cs"/>
            </a:endParaRPr>
          </a:p>
          <a:p>
            <a:pPr marL="228600" marR="0" lvl="0" indent="-228600" algn="l" defTabSz="914400" rtl="0" eaLnBrk="1" fontAlgn="auto" latinLnBrk="0" hangingPunct="1">
              <a:lnSpc>
                <a:spcPct val="90000"/>
              </a:lnSpc>
              <a:spcBef>
                <a:spcPts val="1000"/>
              </a:spcBef>
              <a:spcAft>
                <a:spcPts val="0"/>
              </a:spcAft>
              <a:buClr>
                <a:prstClr val="white"/>
              </a:buClr>
              <a:buSzTx/>
              <a:buFont typeface="Arial" panose="020B0604020202020204" pitchFamily="34" charset="0"/>
              <a:buChar char="•"/>
              <a:tabLst/>
              <a:defRPr/>
            </a:pPr>
            <a:r>
              <a:rPr kumimoji="0" lang="fi-FI" sz="2400" b="0" i="0" u="none" strike="noStrike" kern="1200" cap="none" spc="0" normalizeH="0" baseline="0" noProof="0" dirty="0">
                <a:ln>
                  <a:noFill/>
                </a:ln>
                <a:solidFill>
                  <a:prstClr val="white"/>
                </a:solidFill>
                <a:effectLst/>
                <a:uLnTx/>
                <a:uFillTx/>
                <a:latin typeface="Georgia" panose="02040502050405020303"/>
                <a:ea typeface="+mn-ea"/>
                <a:cs typeface="+mn-cs"/>
              </a:rPr>
              <a:t>6:lla pelaamiseen harjoitteluun voidaan alueilla järjestää erilaisia 6v6 turnauksia 3v3 sarjan lisäksi alueen toiveiden ja  pelaajatilanteen mukaan</a:t>
            </a:r>
          </a:p>
          <a:p>
            <a:pPr marL="114300" marR="0" lvl="0" indent="0" algn="l" defTabSz="914400" rtl="0" eaLnBrk="1" fontAlgn="auto" latinLnBrk="0" hangingPunct="1">
              <a:lnSpc>
                <a:spcPct val="90000"/>
              </a:lnSpc>
              <a:spcBef>
                <a:spcPts val="1000"/>
              </a:spcBef>
              <a:spcAft>
                <a:spcPts val="0"/>
              </a:spcAft>
              <a:buClr>
                <a:prstClr val="white"/>
              </a:buClr>
              <a:buSzTx/>
              <a:buFont typeface="Arial" panose="020B0604020202020204" pitchFamily="34" charset="0"/>
              <a:buNone/>
              <a:tabLst/>
              <a:defRPr/>
            </a:pPr>
            <a:endParaRPr kumimoji="0" lang="fi-FI" sz="2400" b="0" i="0" u="none" strike="noStrike" kern="1200" cap="none" spc="0" normalizeH="0" baseline="0" noProof="0" dirty="0">
              <a:ln>
                <a:noFill/>
              </a:ln>
              <a:solidFill>
                <a:prstClr val="white"/>
              </a:solidFill>
              <a:effectLst/>
              <a:uLnTx/>
              <a:uFillTx/>
              <a:latin typeface="Georgia" panose="02040502050405020303"/>
              <a:ea typeface="+mn-ea"/>
              <a:cs typeface="+mn-cs"/>
            </a:endParaRPr>
          </a:p>
          <a:p>
            <a:pPr marL="228600" marR="0" lvl="0" indent="-228600" algn="l" defTabSz="914400" rtl="0" eaLnBrk="1" fontAlgn="auto" latinLnBrk="0" hangingPunct="1">
              <a:lnSpc>
                <a:spcPct val="90000"/>
              </a:lnSpc>
              <a:spcBef>
                <a:spcPts val="1000"/>
              </a:spcBef>
              <a:spcAft>
                <a:spcPts val="0"/>
              </a:spcAft>
              <a:buClr>
                <a:prstClr val="white"/>
              </a:buClr>
              <a:buSzTx/>
              <a:buFont typeface="Arial" panose="020B0604020202020204" pitchFamily="34" charset="0"/>
              <a:buChar char="•"/>
              <a:tabLst/>
              <a:defRPr/>
            </a:pPr>
            <a:r>
              <a:rPr kumimoji="0" lang="fi-FI" sz="2400" b="0" i="0" u="none" strike="noStrike" kern="1200" cap="none" spc="0" normalizeH="0" baseline="0" noProof="0" dirty="0">
                <a:ln>
                  <a:noFill/>
                </a:ln>
                <a:solidFill>
                  <a:prstClr val="white"/>
                </a:solidFill>
                <a:effectLst/>
                <a:uLnTx/>
                <a:uFillTx/>
                <a:latin typeface="Georgia" panose="02040502050405020303"/>
                <a:ea typeface="+mn-ea"/>
                <a:cs typeface="+mn-cs"/>
              </a:rPr>
              <a:t>D-ikäisten joukkueet voivat myös halutessaan ilmoittautua </a:t>
            </a:r>
            <a:br>
              <a:rPr kumimoji="0" lang="fi-FI" sz="2400" b="0" i="0" u="none" strike="noStrike" kern="1200" cap="none" spc="0" normalizeH="0" baseline="0" noProof="0" dirty="0">
                <a:ln>
                  <a:noFill/>
                </a:ln>
                <a:solidFill>
                  <a:prstClr val="white"/>
                </a:solidFill>
                <a:effectLst/>
                <a:uLnTx/>
                <a:uFillTx/>
                <a:latin typeface="Georgia" panose="02040502050405020303"/>
                <a:ea typeface="+mn-ea"/>
                <a:cs typeface="+mn-cs"/>
              </a:rPr>
            </a:br>
            <a:r>
              <a:rPr kumimoji="0" lang="fi-FI" sz="2400" b="0" i="0" u="none" strike="noStrike" kern="1200" cap="none" spc="0" normalizeH="0" baseline="0" noProof="0" dirty="0">
                <a:ln>
                  <a:noFill/>
                </a:ln>
                <a:solidFill>
                  <a:prstClr val="white"/>
                </a:solidFill>
                <a:effectLst/>
                <a:uLnTx/>
                <a:uFillTx/>
                <a:latin typeface="Georgia" panose="02040502050405020303"/>
                <a:ea typeface="+mn-ea"/>
                <a:cs typeface="+mn-cs"/>
              </a:rPr>
              <a:t>U15 (C-ikäiset) sarjaan</a:t>
            </a:r>
          </a:p>
          <a:p>
            <a:pPr marL="228600" marR="0" lvl="0" indent="-228600" algn="l" defTabSz="914400" rtl="0" eaLnBrk="1" fontAlgn="auto" latinLnBrk="0" hangingPunct="1">
              <a:lnSpc>
                <a:spcPct val="90000"/>
              </a:lnSpc>
              <a:spcBef>
                <a:spcPts val="1000"/>
              </a:spcBef>
              <a:spcAft>
                <a:spcPts val="0"/>
              </a:spcAft>
              <a:buClr>
                <a:prstClr val="white"/>
              </a:buClr>
              <a:buSzTx/>
              <a:buFont typeface="Arial" panose="020B0604020202020204" pitchFamily="34" charset="0"/>
              <a:buChar char="•"/>
              <a:tabLst/>
              <a:defRPr/>
            </a:pPr>
            <a:endParaRPr kumimoji="0" lang="fi-FI" sz="2400" b="0" i="0" u="none" strike="noStrike" kern="1200" cap="none" spc="0" normalizeH="0" baseline="0" noProof="0" dirty="0">
              <a:ln>
                <a:noFill/>
              </a:ln>
              <a:solidFill>
                <a:prstClr val="white"/>
              </a:solidFill>
              <a:effectLst/>
              <a:uLnTx/>
              <a:uFillTx/>
              <a:latin typeface="Georgia" panose="02040502050405020303"/>
              <a:ea typeface="+mn-ea"/>
              <a:cs typeface="+mn-cs"/>
            </a:endParaRPr>
          </a:p>
          <a:p>
            <a:pPr marL="228600" marR="0" lvl="0" indent="-228600" algn="l" defTabSz="914400" rtl="0" eaLnBrk="1" fontAlgn="auto" latinLnBrk="0" hangingPunct="1">
              <a:lnSpc>
                <a:spcPct val="90000"/>
              </a:lnSpc>
              <a:spcBef>
                <a:spcPts val="1000"/>
              </a:spcBef>
              <a:spcAft>
                <a:spcPts val="0"/>
              </a:spcAft>
              <a:buClr>
                <a:prstClr val="white"/>
              </a:buClr>
              <a:buSzTx/>
              <a:buFont typeface="Arial" panose="020B0604020202020204" pitchFamily="34" charset="0"/>
              <a:buChar char="•"/>
              <a:tabLst/>
              <a:defRPr/>
            </a:pPr>
            <a:r>
              <a:rPr kumimoji="0" lang="fi-FI" sz="2400" b="0" i="0" u="none" strike="noStrike" kern="1200" cap="none" spc="0" normalizeH="0" baseline="0" noProof="0" dirty="0">
                <a:ln>
                  <a:noFill/>
                </a:ln>
                <a:solidFill>
                  <a:prstClr val="white"/>
                </a:solidFill>
                <a:effectLst/>
                <a:uLnTx/>
                <a:uFillTx/>
                <a:latin typeface="Georgia" panose="02040502050405020303"/>
                <a:ea typeface="+mn-ea"/>
                <a:cs typeface="+mn-cs"/>
              </a:rPr>
              <a:t>1-tason koulutuksen tehtävänä on erityisesti kouluttaa 6:lla pelaamisen vaiheita ja kouluttaa valmentajia kohti 6 pelaamista</a:t>
            </a:r>
          </a:p>
          <a:p>
            <a:pPr marR="0" lvl="0" algn="l" defTabSz="914400" rtl="0" eaLnBrk="1" fontAlgn="auto" latinLnBrk="0" hangingPunct="1">
              <a:lnSpc>
                <a:spcPct val="90000"/>
              </a:lnSpc>
              <a:spcBef>
                <a:spcPts val="1000"/>
              </a:spcBef>
              <a:spcAft>
                <a:spcPts val="0"/>
              </a:spcAft>
              <a:buClr>
                <a:prstClr val="white"/>
              </a:buClr>
              <a:buSzTx/>
              <a:tabLst/>
              <a:defRPr/>
            </a:pPr>
            <a:endParaRPr kumimoji="0" lang="fi-FI" sz="2400" b="0" i="0" u="none" strike="noStrike" kern="1200" cap="none" spc="0" normalizeH="0" baseline="0" noProof="0" dirty="0">
              <a:ln>
                <a:noFill/>
              </a:ln>
              <a:solidFill>
                <a:prstClr val="white"/>
              </a:solidFill>
              <a:effectLst/>
              <a:uLnTx/>
              <a:uFillTx/>
              <a:latin typeface="Georgia" panose="02040502050405020303"/>
              <a:ea typeface="+mn-ea"/>
              <a:cs typeface="+mn-cs"/>
            </a:endParaRPr>
          </a:p>
          <a:p>
            <a:pPr marL="228600" marR="0" lvl="0" indent="-228600" algn="l" defTabSz="914400" rtl="0" eaLnBrk="1" fontAlgn="auto" latinLnBrk="0" hangingPunct="1">
              <a:lnSpc>
                <a:spcPct val="90000"/>
              </a:lnSpc>
              <a:spcBef>
                <a:spcPts val="1000"/>
              </a:spcBef>
              <a:spcAft>
                <a:spcPts val="0"/>
              </a:spcAft>
              <a:buClr>
                <a:prstClr val="white"/>
              </a:buClr>
              <a:buSzTx/>
              <a:buFont typeface="Arial" panose="020B0604020202020204" pitchFamily="34" charset="0"/>
              <a:buChar char="•"/>
              <a:tabLst/>
              <a:defRPr/>
            </a:pPr>
            <a:r>
              <a:rPr kumimoji="0" lang="fi-FI" sz="2400" b="0" i="0" u="none" strike="noStrike" kern="1200" cap="none" spc="0" normalizeH="0" baseline="0" noProof="0" dirty="0">
                <a:ln>
                  <a:noFill/>
                </a:ln>
                <a:solidFill>
                  <a:prstClr val="white"/>
                </a:solidFill>
                <a:effectLst/>
                <a:uLnTx/>
                <a:uFillTx/>
                <a:latin typeface="Georgia" panose="02040502050405020303"/>
                <a:ea typeface="+mn-ea"/>
                <a:cs typeface="+mn-cs"/>
              </a:rPr>
              <a:t>Suunnitteilla on myös 6:lla pelaamisen verkkokoulutusta ensi syksylle (ilmainen 6v6 pelaamisen koulutus valmentajille ja seuroille)</a:t>
            </a:r>
          </a:p>
          <a:p>
            <a:pPr marL="685800" marR="0" lvl="1" indent="-228600" algn="l" defTabSz="914400" rtl="0" eaLnBrk="1" fontAlgn="auto" latinLnBrk="0" hangingPunct="1">
              <a:lnSpc>
                <a:spcPct val="90000"/>
              </a:lnSpc>
              <a:spcBef>
                <a:spcPts val="500"/>
              </a:spcBef>
              <a:spcAft>
                <a:spcPts val="0"/>
              </a:spcAft>
              <a:buClr>
                <a:prstClr val="white"/>
              </a:buClr>
              <a:buSzTx/>
              <a:buFont typeface="Arial" panose="020B0604020202020204" pitchFamily="34" charset="0"/>
              <a:buChar char="•"/>
              <a:tabLst/>
              <a:defRPr/>
            </a:pPr>
            <a:endParaRPr kumimoji="0" lang="fi-FI" sz="2000" b="0" i="0" u="none" strike="noStrike" kern="1200" cap="none" spc="0" normalizeH="0" baseline="0" noProof="0" dirty="0">
              <a:ln>
                <a:noFill/>
              </a:ln>
              <a:solidFill>
                <a:prstClr val="white"/>
              </a:solidFill>
              <a:effectLst/>
              <a:uLnTx/>
              <a:uFillTx/>
              <a:latin typeface="Georgia" panose="02040502050405020303"/>
              <a:ea typeface="+mn-ea"/>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TextBox 3"/>
          <p:cNvSpPr txBox="1"/>
          <p:nvPr/>
        </p:nvSpPr>
        <p:spPr>
          <a:xfrm>
            <a:off x="1028700" y="363252"/>
            <a:ext cx="13492823" cy="1162050"/>
          </a:xfrm>
          <a:prstGeom prst="rect">
            <a:avLst/>
          </a:prstGeom>
        </p:spPr>
        <p:txBody>
          <a:bodyPr lIns="0" tIns="0" rIns="0" bIns="0" rtlCol="0" anchor="t">
            <a:spAutoFit/>
          </a:bodyPr>
          <a:lstStyle/>
          <a:p>
            <a:pPr marL="0" lvl="0" indent="0" algn="l">
              <a:lnSpc>
                <a:spcPts val="9005"/>
              </a:lnSpc>
            </a:pPr>
            <a:r>
              <a:rPr lang="en-US" sz="7504" b="1" dirty="0" err="1">
                <a:solidFill>
                  <a:srgbClr val="FFFFFF"/>
                </a:solidFill>
                <a:latin typeface="Georgia Pro Bold"/>
                <a:ea typeface="Georgia Pro Bold"/>
                <a:cs typeface="Georgia Pro Bold"/>
                <a:sym typeface="Georgia Pro Bold"/>
              </a:rPr>
              <a:t>Aikataulua</a:t>
            </a:r>
            <a:r>
              <a:rPr lang="en-US" sz="7504" b="1" dirty="0">
                <a:solidFill>
                  <a:srgbClr val="FFFFFF"/>
                </a:solidFill>
                <a:latin typeface="Georgia Pro Bold"/>
                <a:ea typeface="Georgia Pro Bold"/>
                <a:cs typeface="Georgia Pro Bold"/>
                <a:sym typeface="Georgia Pro Bold"/>
              </a:rPr>
              <a:t> ja </a:t>
            </a:r>
            <a:r>
              <a:rPr lang="en-US" sz="7504" b="1" dirty="0" err="1">
                <a:solidFill>
                  <a:srgbClr val="FFFFFF"/>
                </a:solidFill>
                <a:latin typeface="Georgia Pro Bold"/>
                <a:ea typeface="Georgia Pro Bold"/>
                <a:cs typeface="Georgia Pro Bold"/>
                <a:sym typeface="Georgia Pro Bold"/>
              </a:rPr>
              <a:t>toimenpiteitä</a:t>
            </a:r>
            <a:endParaRPr lang="en-US" sz="7504" b="1" dirty="0">
              <a:solidFill>
                <a:srgbClr val="FFFFFF"/>
              </a:solidFill>
              <a:latin typeface="Georgia Pro Bold"/>
              <a:ea typeface="Georgia Pro Bold"/>
              <a:cs typeface="Georgia Pro Bold"/>
              <a:sym typeface="Georgia Pro Bold"/>
            </a:endParaRPr>
          </a:p>
        </p:txBody>
      </p:sp>
      <p:grpSp>
        <p:nvGrpSpPr>
          <p:cNvPr id="4" name="Group 4"/>
          <p:cNvGrpSpPr/>
          <p:nvPr/>
        </p:nvGrpSpPr>
        <p:grpSpPr>
          <a:xfrm>
            <a:off x="1028700" y="1904807"/>
            <a:ext cx="16744950" cy="8708515"/>
            <a:chOff x="-801401" y="-984263"/>
            <a:chExt cx="22326600" cy="11611353"/>
          </a:xfrm>
        </p:grpSpPr>
        <p:sp>
          <p:nvSpPr>
            <p:cNvPr id="5" name="TextBox 5"/>
            <p:cNvSpPr txBox="1"/>
            <p:nvPr/>
          </p:nvSpPr>
          <p:spPr>
            <a:xfrm>
              <a:off x="-801401" y="-984263"/>
              <a:ext cx="21604937" cy="915055"/>
            </a:xfrm>
            <a:prstGeom prst="rect">
              <a:avLst/>
            </a:prstGeom>
          </p:spPr>
          <p:txBody>
            <a:bodyPr lIns="0" tIns="0" rIns="0" bIns="0" rtlCol="0" anchor="t">
              <a:spAutoFit/>
            </a:bodyPr>
            <a:lstStyle/>
            <a:p>
              <a:pPr marL="0" lvl="0" indent="0" algn="l">
                <a:lnSpc>
                  <a:spcPts val="5555"/>
                </a:lnSpc>
              </a:pPr>
              <a:r>
                <a:rPr lang="en-US" sz="4273" b="1" dirty="0" err="1">
                  <a:solidFill>
                    <a:srgbClr val="FFFFFF"/>
                  </a:solidFill>
                  <a:latin typeface="Georgia Pro Bold"/>
                  <a:ea typeface="Georgia Pro Bold"/>
                  <a:cs typeface="Georgia Pro Bold"/>
                  <a:sym typeface="Georgia Pro Bold"/>
                </a:rPr>
                <a:t>Toukokuu-Heinäkuu</a:t>
              </a:r>
              <a:endParaRPr lang="en-US" sz="4273" b="1" dirty="0">
                <a:solidFill>
                  <a:srgbClr val="FFFFFF"/>
                </a:solidFill>
                <a:latin typeface="Georgia Pro Bold"/>
                <a:ea typeface="Georgia Pro Bold"/>
                <a:cs typeface="Georgia Pro Bold"/>
                <a:sym typeface="Georgia Pro Bold"/>
              </a:endParaRPr>
            </a:p>
          </p:txBody>
        </p:sp>
        <p:sp>
          <p:nvSpPr>
            <p:cNvPr id="6" name="TextBox 6"/>
            <p:cNvSpPr txBox="1"/>
            <p:nvPr/>
          </p:nvSpPr>
          <p:spPr>
            <a:xfrm>
              <a:off x="-79738" y="143621"/>
              <a:ext cx="21604937" cy="10483469"/>
            </a:xfrm>
            <a:prstGeom prst="rect">
              <a:avLst/>
            </a:prstGeom>
          </p:spPr>
          <p:txBody>
            <a:bodyPr lIns="0" tIns="0" rIns="0" bIns="0" rtlCol="0" anchor="t">
              <a:spAutoFit/>
            </a:bodyPr>
            <a:lstStyle/>
            <a:p>
              <a:pPr marL="228600" marR="0" lvl="0" indent="-228600" algn="l" defTabSz="914400" rtl="0" eaLnBrk="1" fontAlgn="auto" latinLnBrk="0" hangingPunct="1">
                <a:lnSpc>
                  <a:spcPct val="90000"/>
                </a:lnSpc>
                <a:spcBef>
                  <a:spcPts val="1000"/>
                </a:spcBef>
                <a:spcAft>
                  <a:spcPts val="0"/>
                </a:spcAft>
                <a:buClr>
                  <a:prstClr val="white"/>
                </a:buClr>
                <a:buSzTx/>
                <a:buFont typeface="Arial" panose="020B0604020202020204" pitchFamily="34" charset="0"/>
                <a:buChar char="•"/>
                <a:tabLst/>
                <a:defRPr/>
              </a:pPr>
              <a:r>
                <a:rPr kumimoji="0" lang="fi-FI" sz="2400" b="0" i="0" u="none" strike="noStrike" kern="1200" cap="none" spc="0" normalizeH="0" baseline="0" noProof="0" dirty="0">
                  <a:ln>
                    <a:noFill/>
                  </a:ln>
                  <a:solidFill>
                    <a:prstClr val="white"/>
                  </a:solidFill>
                  <a:effectLst/>
                  <a:uLnTx/>
                  <a:uFillTx/>
                  <a:latin typeface="Georgia Pro" panose="02040502050405020303" pitchFamily="18" charset="0"/>
                </a:rPr>
                <a:t>Kouluttajien perehdytys uudistusten huomiointi koulutuksissa (suoritettu huhtikuussa)</a:t>
              </a:r>
            </a:p>
            <a:p>
              <a:pPr marL="228600" marR="0" lvl="0" indent="-228600" algn="l" defTabSz="914400" rtl="0" eaLnBrk="1" fontAlgn="auto" latinLnBrk="0" hangingPunct="1">
                <a:lnSpc>
                  <a:spcPct val="90000"/>
                </a:lnSpc>
                <a:spcBef>
                  <a:spcPts val="1000"/>
                </a:spcBef>
                <a:spcAft>
                  <a:spcPts val="0"/>
                </a:spcAft>
                <a:buClr>
                  <a:prstClr val="white"/>
                </a:buClr>
                <a:buSzTx/>
                <a:buFont typeface="Arial" panose="020B0604020202020204" pitchFamily="34" charset="0"/>
                <a:buChar char="•"/>
                <a:tabLst/>
                <a:defRPr/>
              </a:pPr>
              <a:r>
                <a:rPr kumimoji="0" lang="fi-FI" sz="2400" b="0" i="0" u="none" strike="noStrike" kern="1200" cap="none" spc="0" normalizeH="0" baseline="0" noProof="0" dirty="0">
                  <a:ln>
                    <a:noFill/>
                  </a:ln>
                  <a:solidFill>
                    <a:prstClr val="white"/>
                  </a:solidFill>
                  <a:effectLst/>
                  <a:uLnTx/>
                  <a:uFillTx/>
                  <a:latin typeface="Georgia Pro" panose="02040502050405020303" pitchFamily="18" charset="0"/>
                </a:rPr>
                <a:t>Päätöksenteko ja toimintasuunnitelman vahvistus yhdessä alueiden kilpailuryhmien kanssa 13.5.</a:t>
              </a:r>
            </a:p>
            <a:p>
              <a:pPr marL="228600" marR="0" lvl="0" indent="-228600" algn="l" defTabSz="914400" rtl="0" eaLnBrk="1" fontAlgn="auto" latinLnBrk="0" hangingPunct="1">
                <a:lnSpc>
                  <a:spcPct val="90000"/>
                </a:lnSpc>
                <a:spcBef>
                  <a:spcPts val="1000"/>
                </a:spcBef>
                <a:spcAft>
                  <a:spcPts val="0"/>
                </a:spcAft>
                <a:buClr>
                  <a:prstClr val="white"/>
                </a:buClr>
                <a:buSzTx/>
                <a:buFont typeface="Arial" panose="020B0604020202020204" pitchFamily="34" charset="0"/>
                <a:buChar char="•"/>
                <a:tabLst/>
                <a:defRPr/>
              </a:pPr>
              <a:r>
                <a:rPr kumimoji="0" lang="fi-FI" sz="2400" b="0" i="0" u="none" strike="noStrike" kern="1200" cap="none" spc="0" normalizeH="0" baseline="0" noProof="0" dirty="0">
                  <a:ln>
                    <a:noFill/>
                  </a:ln>
                  <a:solidFill>
                    <a:prstClr val="white"/>
                  </a:solidFill>
                  <a:effectLst/>
                  <a:uLnTx/>
                  <a:uFillTx/>
                  <a:latin typeface="Georgia Pro" panose="02040502050405020303" pitchFamily="18" charset="0"/>
                </a:rPr>
                <a:t>Viestintä</a:t>
              </a:r>
            </a:p>
            <a:p>
              <a:pPr marL="685800" marR="0" lvl="1" indent="-228600" algn="l" defTabSz="914400" rtl="0" eaLnBrk="1" fontAlgn="auto" latinLnBrk="0" hangingPunct="1">
                <a:lnSpc>
                  <a:spcPct val="90000"/>
                </a:lnSpc>
                <a:spcBef>
                  <a:spcPts val="500"/>
                </a:spcBef>
                <a:spcAft>
                  <a:spcPts val="0"/>
                </a:spcAft>
                <a:buClr>
                  <a:prstClr val="white"/>
                </a:buClr>
                <a:buSzTx/>
                <a:buFont typeface="Arial" panose="020B0604020202020204" pitchFamily="34" charset="0"/>
                <a:buChar char="•"/>
                <a:tabLst/>
                <a:defRPr/>
              </a:pPr>
              <a:r>
                <a:rPr kumimoji="0" lang="fi-FI" sz="2400" b="0" i="0" u="none" strike="noStrike" kern="1200" cap="none" spc="0" normalizeH="0" baseline="0" noProof="0" dirty="0">
                  <a:ln>
                    <a:noFill/>
                  </a:ln>
                  <a:solidFill>
                    <a:prstClr val="white"/>
                  </a:solidFill>
                  <a:effectLst/>
                  <a:uLnTx/>
                  <a:uFillTx/>
                  <a:latin typeface="Georgia Pro" panose="02040502050405020303" pitchFamily="18" charset="0"/>
                </a:rPr>
                <a:t>Uutisointi + sääntöpalaveri mini-ikäisten valmentajille ja seuroille 27.5.</a:t>
              </a:r>
            </a:p>
            <a:p>
              <a:pPr marL="685800" marR="0" lvl="1" indent="-228600" algn="l" defTabSz="914400" rtl="0" eaLnBrk="1" fontAlgn="auto" latinLnBrk="0" hangingPunct="1">
                <a:lnSpc>
                  <a:spcPct val="90000"/>
                </a:lnSpc>
                <a:spcBef>
                  <a:spcPts val="500"/>
                </a:spcBef>
                <a:spcAft>
                  <a:spcPts val="0"/>
                </a:spcAft>
                <a:buClr>
                  <a:prstClr val="white"/>
                </a:buClr>
                <a:buSzTx/>
                <a:buFont typeface="Arial" panose="020B0604020202020204" pitchFamily="34" charset="0"/>
                <a:buChar char="•"/>
                <a:tabLst/>
                <a:defRPr/>
              </a:pPr>
              <a:r>
                <a:rPr kumimoji="0" lang="fi-FI" sz="2400" b="0" i="0" u="none" strike="noStrike" kern="1200" cap="none" spc="0" normalizeH="0" baseline="0" noProof="0" dirty="0">
                  <a:ln>
                    <a:noFill/>
                  </a:ln>
                  <a:solidFill>
                    <a:prstClr val="white"/>
                  </a:solidFill>
                  <a:effectLst/>
                  <a:uLnTx/>
                  <a:uFillTx/>
                  <a:latin typeface="Georgia Pro" panose="02040502050405020303" pitchFamily="18" charset="0"/>
                </a:rPr>
                <a:t>Uutisointi sääntömuutoksista (kesäkuun alku)</a:t>
              </a:r>
            </a:p>
            <a:p>
              <a:pPr marL="228600" marR="0" lvl="0" indent="-228600" algn="l" defTabSz="914400" rtl="0" eaLnBrk="1" fontAlgn="auto" latinLnBrk="0" hangingPunct="1">
                <a:lnSpc>
                  <a:spcPct val="90000"/>
                </a:lnSpc>
                <a:spcBef>
                  <a:spcPts val="1000"/>
                </a:spcBef>
                <a:spcAft>
                  <a:spcPts val="0"/>
                </a:spcAft>
                <a:buClr>
                  <a:prstClr val="white"/>
                </a:buClr>
                <a:buSzTx/>
                <a:buFont typeface="Arial" panose="020B0604020202020204" pitchFamily="34" charset="0"/>
                <a:buChar char="•"/>
                <a:tabLst/>
                <a:defRPr/>
              </a:pPr>
              <a:endParaRPr kumimoji="0" lang="fi-FI" sz="2400" b="0" i="0" u="none" strike="noStrike" kern="1200" cap="none" spc="0" normalizeH="0" baseline="0" noProof="0" dirty="0">
                <a:ln>
                  <a:noFill/>
                </a:ln>
                <a:solidFill>
                  <a:prstClr val="white"/>
                </a:solidFill>
                <a:effectLst/>
                <a:uLnTx/>
                <a:uFillTx/>
                <a:latin typeface="Georgia Pro" panose="02040502050405020303" pitchFamily="18" charset="0"/>
              </a:endParaRPr>
            </a:p>
            <a:p>
              <a:pPr marL="228600" marR="0" lvl="0" indent="-228600" algn="l" defTabSz="914400" rtl="0" eaLnBrk="1" fontAlgn="auto" latinLnBrk="0" hangingPunct="1">
                <a:lnSpc>
                  <a:spcPct val="90000"/>
                </a:lnSpc>
                <a:spcBef>
                  <a:spcPts val="1000"/>
                </a:spcBef>
                <a:spcAft>
                  <a:spcPts val="0"/>
                </a:spcAft>
                <a:buClr>
                  <a:prstClr val="white"/>
                </a:buClr>
                <a:buSzTx/>
                <a:buFont typeface="Arial" panose="020B0604020202020204" pitchFamily="34" charset="0"/>
                <a:buChar char="•"/>
                <a:tabLst/>
                <a:defRPr/>
              </a:pPr>
              <a:r>
                <a:rPr kumimoji="0" lang="fi-FI" sz="2400" b="1" i="0" u="sng" strike="noStrike" kern="1200" cap="none" spc="0" normalizeH="0" baseline="0" noProof="0" dirty="0">
                  <a:ln>
                    <a:noFill/>
                  </a:ln>
                  <a:solidFill>
                    <a:prstClr val="white"/>
                  </a:solidFill>
                  <a:effectLst/>
                  <a:uLnTx/>
                  <a:uFillTx/>
                  <a:latin typeface="Georgia Pro" panose="02040502050405020303" pitchFamily="18" charset="0"/>
                </a:rPr>
                <a:t>Power Cup</a:t>
              </a:r>
            </a:p>
            <a:p>
              <a:pPr marL="685800" marR="0" lvl="1" indent="-228600" algn="l" defTabSz="914400" rtl="0" eaLnBrk="1" fontAlgn="auto" latinLnBrk="0" hangingPunct="1">
                <a:lnSpc>
                  <a:spcPct val="90000"/>
                </a:lnSpc>
                <a:spcBef>
                  <a:spcPts val="500"/>
                </a:spcBef>
                <a:spcAft>
                  <a:spcPts val="0"/>
                </a:spcAft>
                <a:buClr>
                  <a:prstClr val="white"/>
                </a:buClr>
                <a:buSzTx/>
                <a:buFont typeface="Arial" panose="020B0604020202020204" pitchFamily="34" charset="0"/>
                <a:buChar char="•"/>
                <a:tabLst/>
                <a:defRPr/>
              </a:pPr>
              <a:r>
                <a:rPr kumimoji="0" lang="fi-FI" sz="2400" b="0" i="0" u="none" strike="noStrike" kern="1200" cap="none" spc="0" normalizeH="0" baseline="0" noProof="0" dirty="0">
                  <a:ln>
                    <a:noFill/>
                  </a:ln>
                  <a:solidFill>
                    <a:prstClr val="white"/>
                  </a:solidFill>
                  <a:effectLst/>
                  <a:uLnTx/>
                  <a:uFillTx/>
                  <a:latin typeface="Georgia Pro" panose="02040502050405020303" pitchFamily="18" charset="0"/>
                </a:rPr>
                <a:t>Tripla pallon </a:t>
              </a:r>
              <a:r>
                <a:rPr kumimoji="0" lang="fi-FI" sz="2400" b="0" i="0" u="none" strike="noStrike" kern="1200" cap="none" spc="0" normalizeH="0" baseline="0" noProof="0" dirty="0" err="1">
                  <a:ln>
                    <a:noFill/>
                  </a:ln>
                  <a:solidFill>
                    <a:prstClr val="white"/>
                  </a:solidFill>
                  <a:effectLst/>
                  <a:uLnTx/>
                  <a:uFillTx/>
                  <a:latin typeface="Georgia Pro" panose="02040502050405020303" pitchFamily="18" charset="0"/>
                </a:rPr>
                <a:t>demoaminen</a:t>
              </a:r>
              <a:r>
                <a:rPr kumimoji="0" lang="fi-FI" sz="2400" b="0" i="0" u="none" strike="noStrike" kern="1200" cap="none" spc="0" normalizeH="0" baseline="0" noProof="0" dirty="0">
                  <a:ln>
                    <a:noFill/>
                  </a:ln>
                  <a:solidFill>
                    <a:prstClr val="white"/>
                  </a:solidFill>
                  <a:effectLst/>
                  <a:uLnTx/>
                  <a:uFillTx/>
                  <a:latin typeface="Georgia Pro" panose="02040502050405020303" pitchFamily="18" charset="0"/>
                </a:rPr>
                <a:t> ja uudistusten esittelyt turnauksen yhteydessä tapahtuma-alueella</a:t>
              </a:r>
            </a:p>
            <a:p>
              <a:pPr marL="228600" marR="0" lvl="0" indent="-228600" algn="l" defTabSz="914400" rtl="0" eaLnBrk="1" fontAlgn="auto" latinLnBrk="0" hangingPunct="1">
                <a:lnSpc>
                  <a:spcPct val="90000"/>
                </a:lnSpc>
                <a:spcBef>
                  <a:spcPts val="1000"/>
                </a:spcBef>
                <a:spcAft>
                  <a:spcPts val="0"/>
                </a:spcAft>
                <a:buClr>
                  <a:prstClr val="white"/>
                </a:buClr>
                <a:buSzTx/>
                <a:buFont typeface="Arial" panose="020B0604020202020204" pitchFamily="34" charset="0"/>
                <a:buChar char="•"/>
                <a:tabLst/>
                <a:defRPr/>
              </a:pPr>
              <a:endParaRPr kumimoji="0" lang="fi-FI" sz="2400" b="0" i="0" u="none" strike="noStrike" kern="1200" cap="none" spc="0" normalizeH="0" baseline="0" noProof="0" dirty="0">
                <a:ln>
                  <a:noFill/>
                </a:ln>
                <a:solidFill>
                  <a:prstClr val="white"/>
                </a:solidFill>
                <a:effectLst/>
                <a:uLnTx/>
                <a:uFillTx/>
                <a:latin typeface="Georgia Pro" panose="02040502050405020303" pitchFamily="18" charset="0"/>
              </a:endParaRPr>
            </a:p>
            <a:p>
              <a:pPr marL="228600" marR="0" lvl="0" indent="-228600" algn="l" defTabSz="914400" rtl="0" eaLnBrk="1" fontAlgn="auto" latinLnBrk="0" hangingPunct="1">
                <a:lnSpc>
                  <a:spcPct val="90000"/>
                </a:lnSpc>
                <a:spcBef>
                  <a:spcPts val="1000"/>
                </a:spcBef>
                <a:spcAft>
                  <a:spcPts val="0"/>
                </a:spcAft>
                <a:buClr>
                  <a:prstClr val="white"/>
                </a:buClr>
                <a:buSzTx/>
                <a:buFont typeface="Arial" panose="020B0604020202020204" pitchFamily="34" charset="0"/>
                <a:buChar char="•"/>
                <a:tabLst/>
                <a:defRPr/>
              </a:pPr>
              <a:r>
                <a:rPr kumimoji="0" lang="fi-FI" sz="2400" b="0" i="0" u="none" strike="noStrike" kern="1200" cap="none" spc="0" normalizeH="0" baseline="0" noProof="0" dirty="0">
                  <a:ln>
                    <a:noFill/>
                  </a:ln>
                  <a:solidFill>
                    <a:prstClr val="white"/>
                  </a:solidFill>
                  <a:effectLst/>
                  <a:uLnTx/>
                  <a:uFillTx/>
                  <a:latin typeface="Georgia Pro" panose="02040502050405020303" pitchFamily="18" charset="0"/>
                </a:rPr>
                <a:t>Opetus- ja koulutusmateriaalin + webinaarin tuotanto valmentajille (F-ikäisten pelaaminen, Tripla Pallo) (kesä-elokuu)</a:t>
              </a:r>
            </a:p>
            <a:p>
              <a:pPr marL="685800" marR="0" lvl="1" indent="-228600" algn="l" defTabSz="914400" rtl="0" eaLnBrk="1" fontAlgn="auto" latinLnBrk="0" hangingPunct="1">
                <a:lnSpc>
                  <a:spcPct val="90000"/>
                </a:lnSpc>
                <a:spcBef>
                  <a:spcPts val="500"/>
                </a:spcBef>
                <a:spcAft>
                  <a:spcPts val="0"/>
                </a:spcAft>
                <a:buClr>
                  <a:prstClr val="white"/>
                </a:buClr>
                <a:buSzTx/>
                <a:buFont typeface="Arial" panose="020B0604020202020204" pitchFamily="34" charset="0"/>
                <a:buChar char="•"/>
                <a:tabLst/>
                <a:defRPr/>
              </a:pPr>
              <a:endParaRPr kumimoji="0" lang="fi-FI" sz="2400" b="0" i="0" u="none" strike="noStrike" kern="1200" cap="none" spc="0" normalizeH="0" baseline="0" noProof="0" dirty="0">
                <a:ln>
                  <a:noFill/>
                </a:ln>
                <a:solidFill>
                  <a:prstClr val="white"/>
                </a:solidFill>
                <a:effectLst/>
                <a:uLnTx/>
                <a:uFillTx/>
                <a:latin typeface="Georgia Pro" panose="02040502050405020303" pitchFamily="18" charset="0"/>
              </a:endParaRPr>
            </a:p>
            <a:p>
              <a:pPr marL="228600" marR="0" lvl="0" indent="-228600" algn="l" defTabSz="914400" rtl="0" eaLnBrk="1" fontAlgn="auto" latinLnBrk="0" hangingPunct="1">
                <a:lnSpc>
                  <a:spcPct val="90000"/>
                </a:lnSpc>
                <a:spcBef>
                  <a:spcPts val="1000"/>
                </a:spcBef>
                <a:spcAft>
                  <a:spcPts val="0"/>
                </a:spcAft>
                <a:buClr>
                  <a:prstClr val="white"/>
                </a:buClr>
                <a:buSzTx/>
                <a:buFont typeface="Arial" panose="020B0604020202020204" pitchFamily="34" charset="0"/>
                <a:buChar char="•"/>
                <a:tabLst/>
                <a:defRPr/>
              </a:pPr>
              <a:r>
                <a:rPr kumimoji="0" lang="fi-FI" sz="2400" b="0" i="0" u="none" strike="noStrike" kern="1200" cap="none" spc="0" normalizeH="0" baseline="0" noProof="0" dirty="0">
                  <a:ln>
                    <a:noFill/>
                  </a:ln>
                  <a:solidFill>
                    <a:prstClr val="white"/>
                  </a:solidFill>
                  <a:effectLst/>
                  <a:uLnTx/>
                  <a:uFillTx/>
                  <a:latin typeface="Georgia Pro" panose="02040502050405020303" pitchFamily="18" charset="0"/>
                </a:rPr>
                <a:t>U9, U11 ja U13 sääntöjen päivitys kaudelle 2025-2026 junnulentikseen ja sarjamääräyksiin (kesäkuu)</a:t>
              </a:r>
            </a:p>
            <a:p>
              <a:pPr marL="0" marR="0" lvl="0" indent="0" algn="l" defTabSz="914400" rtl="0" eaLnBrk="1" fontAlgn="auto" latinLnBrk="0" hangingPunct="1">
                <a:lnSpc>
                  <a:spcPct val="90000"/>
                </a:lnSpc>
                <a:spcBef>
                  <a:spcPts val="1000"/>
                </a:spcBef>
                <a:spcAft>
                  <a:spcPts val="0"/>
                </a:spcAft>
                <a:buClr>
                  <a:prstClr val="white"/>
                </a:buClr>
                <a:buSzTx/>
                <a:buFont typeface="Arial" panose="020B0604020202020204" pitchFamily="34" charset="0"/>
                <a:buNone/>
                <a:tabLst/>
                <a:defRPr/>
              </a:pPr>
              <a:endParaRPr kumimoji="0" lang="fi-FI" sz="2400" b="0" i="0" u="none" strike="noStrike" kern="1200" cap="none" spc="0" normalizeH="0" baseline="0" noProof="0" dirty="0">
                <a:ln>
                  <a:noFill/>
                </a:ln>
                <a:solidFill>
                  <a:prstClr val="white"/>
                </a:solidFill>
                <a:effectLst/>
                <a:uLnTx/>
                <a:uFillTx/>
                <a:latin typeface="Georgia Pro" panose="02040502050405020303" pitchFamily="18" charset="0"/>
              </a:endParaRPr>
            </a:p>
            <a:p>
              <a:pPr marL="228600" marR="0" lvl="0" indent="-228600" algn="l" defTabSz="914400" rtl="0" eaLnBrk="1" fontAlgn="auto" latinLnBrk="0" hangingPunct="1">
                <a:lnSpc>
                  <a:spcPct val="90000"/>
                </a:lnSpc>
                <a:spcBef>
                  <a:spcPts val="1000"/>
                </a:spcBef>
                <a:spcAft>
                  <a:spcPts val="0"/>
                </a:spcAft>
                <a:buClr>
                  <a:prstClr val="white"/>
                </a:buClr>
                <a:buSzTx/>
                <a:buFont typeface="Arial" panose="020B0604020202020204" pitchFamily="34" charset="0"/>
                <a:buChar char="•"/>
                <a:tabLst/>
                <a:defRPr/>
              </a:pPr>
              <a:r>
                <a:rPr kumimoji="0" lang="fi-FI" sz="2400" b="0" i="0" u="none" strike="noStrike" kern="1200" cap="none" spc="0" normalizeH="0" baseline="0" noProof="0" dirty="0">
                  <a:ln>
                    <a:noFill/>
                  </a:ln>
                  <a:solidFill>
                    <a:prstClr val="white"/>
                  </a:solidFill>
                  <a:effectLst/>
                  <a:uLnTx/>
                  <a:uFillTx/>
                  <a:latin typeface="Georgia Pro" panose="02040502050405020303" pitchFamily="18" charset="0"/>
                </a:rPr>
                <a:t>Pöytäkirjan päivitys</a:t>
              </a:r>
            </a:p>
            <a:p>
              <a:pPr marL="685800" marR="0" lvl="1" indent="-228600" algn="l" defTabSz="914400" rtl="0" eaLnBrk="1" fontAlgn="auto" latinLnBrk="0" hangingPunct="1">
                <a:lnSpc>
                  <a:spcPct val="120000"/>
                </a:lnSpc>
                <a:spcBef>
                  <a:spcPts val="500"/>
                </a:spcBef>
                <a:spcAft>
                  <a:spcPts val="0"/>
                </a:spcAft>
                <a:buClr>
                  <a:prstClr val="white"/>
                </a:buClr>
                <a:buSzTx/>
                <a:buFont typeface="Arial" panose="020B0604020202020204" pitchFamily="34" charset="0"/>
                <a:buChar char="•"/>
                <a:tabLst/>
                <a:defRPr/>
              </a:pPr>
              <a:r>
                <a:rPr kumimoji="0" lang="fi-FI" sz="2400" b="0" i="0" u="none" strike="noStrike" kern="1200" cap="none" spc="0" normalizeH="0" baseline="0" noProof="0" dirty="0">
                  <a:ln>
                    <a:noFill/>
                  </a:ln>
                  <a:solidFill>
                    <a:prstClr val="white"/>
                  </a:solidFill>
                  <a:effectLst/>
                  <a:uLnTx/>
                  <a:uFillTx/>
                  <a:latin typeface="Georgia Pro" panose="02040502050405020303" pitchFamily="18" charset="0"/>
                </a:rPr>
                <a:t>Uudistettu pöytäkirja kaudelle 25-26 → seuranta/datan kerääminen → yhteenveto ja arviointi → tarvittavat muutokset seuraavalle kaudelle</a:t>
              </a:r>
            </a:p>
            <a:p>
              <a:pPr marL="497434" lvl="1" indent="-248717" algn="l">
                <a:lnSpc>
                  <a:spcPts val="3456"/>
                </a:lnSpc>
                <a:buFont typeface="Arial"/>
                <a:buChar char="•"/>
              </a:pPr>
              <a:endParaRPr lang="en-US" sz="3200" dirty="0">
                <a:solidFill>
                  <a:srgbClr val="FFFFFF"/>
                </a:solidFill>
                <a:latin typeface="Georgia Pro" panose="02040502050405020303" pitchFamily="18" charset="0"/>
                <a:ea typeface="Georgia Pro"/>
                <a:cs typeface="Georgia Pro"/>
                <a:sym typeface="Georgia Pro"/>
                <a:hlinkClick r:id="rId4" tooltip="https://docs.google.com/spreadsheets/d/1DUF2isFWsqVSYhbaACYtbgcLi_YjDqpE3GLQIVgkKQg/edit#gid=69851113"/>
              </a:endParaRPr>
            </a:p>
          </p:txBody>
        </p:sp>
      </p:grpSp>
      <p:sp>
        <p:nvSpPr>
          <p:cNvPr id="7" name="AutoShape 7"/>
          <p:cNvSpPr/>
          <p:nvPr/>
        </p:nvSpPr>
        <p:spPr>
          <a:xfrm>
            <a:off x="1028700" y="7574380"/>
            <a:ext cx="16230600" cy="0"/>
          </a:xfrm>
          <a:prstGeom prst="line">
            <a:avLst/>
          </a:prstGeom>
          <a:ln w="28575" cap="rnd">
            <a:solidFill>
              <a:srgbClr val="0E162A"/>
            </a:solidFill>
            <a:prstDash val="solid"/>
            <a:headEnd type="none" w="sm" len="sm"/>
            <a:tailEnd type="none" w="sm" len="sm"/>
          </a:ln>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TextBox 3"/>
          <p:cNvSpPr txBox="1"/>
          <p:nvPr/>
        </p:nvSpPr>
        <p:spPr>
          <a:xfrm>
            <a:off x="1987075" y="2450211"/>
            <a:ext cx="15653669" cy="6808089"/>
          </a:xfrm>
          <a:prstGeom prst="rect">
            <a:avLst/>
          </a:prstGeom>
        </p:spPr>
        <p:txBody>
          <a:bodyPr lIns="0" tIns="0" rIns="0" bIns="0" rtlCol="0" anchor="t">
            <a:spAutoFit/>
          </a:bodyPr>
          <a:lstStyle/>
          <a:p>
            <a:pPr algn="l">
              <a:lnSpc>
                <a:spcPts val="3888"/>
              </a:lnSpc>
            </a:pPr>
            <a:r>
              <a:rPr lang="en-US" sz="3600" b="1" dirty="0" err="1">
                <a:solidFill>
                  <a:srgbClr val="FFFFFF"/>
                </a:solidFill>
                <a:latin typeface="Georgia Pro Bold"/>
                <a:ea typeface="Georgia Pro Bold"/>
                <a:cs typeface="Georgia Pro Bold"/>
                <a:sym typeface="Georgia Pro Bold"/>
              </a:rPr>
              <a:t>Elokuu</a:t>
            </a:r>
            <a:r>
              <a:rPr lang="en-US" sz="3600" b="1" dirty="0">
                <a:solidFill>
                  <a:srgbClr val="FFFFFF"/>
                </a:solidFill>
                <a:latin typeface="Georgia Pro Bold"/>
                <a:ea typeface="Georgia Pro Bold"/>
                <a:cs typeface="Georgia Pro Bold"/>
                <a:sym typeface="Georgia Pro Bold"/>
              </a:rPr>
              <a:t> – </a:t>
            </a:r>
            <a:r>
              <a:rPr lang="en-US" sz="3600" b="1" dirty="0" err="1">
                <a:solidFill>
                  <a:srgbClr val="FFFFFF"/>
                </a:solidFill>
                <a:latin typeface="Georgia Pro Bold"/>
                <a:ea typeface="Georgia Pro Bold"/>
                <a:cs typeface="Georgia Pro Bold"/>
                <a:sym typeface="Georgia Pro Bold"/>
              </a:rPr>
              <a:t>Syyskuu</a:t>
            </a:r>
            <a:endParaRPr lang="en-US" sz="3600" b="1" dirty="0">
              <a:solidFill>
                <a:srgbClr val="FFFFFF"/>
              </a:solidFill>
              <a:latin typeface="Georgia Pro Bold"/>
              <a:ea typeface="Georgia Pro Bold"/>
              <a:cs typeface="Georgia Pro Bold"/>
              <a:sym typeface="Georgia Pro Bold"/>
            </a:endParaRPr>
          </a:p>
          <a:p>
            <a:pPr marL="651510" lvl="1" indent="-325755" algn="l">
              <a:lnSpc>
                <a:spcPts val="3888"/>
              </a:lnSpc>
              <a:buFont typeface="Arial"/>
              <a:buChar char="•"/>
            </a:pPr>
            <a:r>
              <a:rPr lang="en-US" sz="3600" dirty="0" err="1">
                <a:solidFill>
                  <a:srgbClr val="FFFFFF"/>
                </a:solidFill>
                <a:latin typeface="Georgia Pro"/>
                <a:ea typeface="Georgia Pro"/>
                <a:cs typeface="Georgia Pro"/>
                <a:sym typeface="Georgia Pro"/>
              </a:rPr>
              <a:t>Sarjapalaveri</a:t>
            </a:r>
            <a:r>
              <a:rPr lang="en-US" sz="3600" dirty="0">
                <a:solidFill>
                  <a:srgbClr val="FFFFFF"/>
                </a:solidFill>
                <a:latin typeface="Georgia Pro"/>
                <a:ea typeface="Georgia Pro"/>
                <a:cs typeface="Georgia Pro"/>
                <a:sym typeface="Georgia Pro"/>
              </a:rPr>
              <a:t> mini-</a:t>
            </a:r>
            <a:r>
              <a:rPr lang="en-US" sz="3600" dirty="0" err="1">
                <a:solidFill>
                  <a:srgbClr val="FFFFFF"/>
                </a:solidFill>
                <a:latin typeface="Georgia Pro"/>
                <a:ea typeface="Georgia Pro"/>
                <a:cs typeface="Georgia Pro"/>
                <a:sym typeface="Georgia Pro"/>
              </a:rPr>
              <a:t>ikäisten</a:t>
            </a:r>
            <a:r>
              <a:rPr lang="en-US" sz="3600" dirty="0">
                <a:solidFill>
                  <a:srgbClr val="FFFFFF"/>
                </a:solidFill>
                <a:latin typeface="Georgia Pro"/>
                <a:ea typeface="Georgia Pro"/>
                <a:cs typeface="Georgia Pro"/>
                <a:sym typeface="Georgia Pro"/>
              </a:rPr>
              <a:t> </a:t>
            </a:r>
            <a:r>
              <a:rPr lang="en-US" sz="3600" dirty="0" err="1">
                <a:solidFill>
                  <a:srgbClr val="FFFFFF"/>
                </a:solidFill>
                <a:latin typeface="Georgia Pro"/>
                <a:ea typeface="Georgia Pro"/>
                <a:cs typeface="Georgia Pro"/>
                <a:sym typeface="Georgia Pro"/>
              </a:rPr>
              <a:t>valmentajille</a:t>
            </a:r>
            <a:r>
              <a:rPr lang="en-US" sz="3600" dirty="0">
                <a:solidFill>
                  <a:srgbClr val="FFFFFF"/>
                </a:solidFill>
                <a:latin typeface="Georgia Pro"/>
                <a:ea typeface="Georgia Pro"/>
                <a:cs typeface="Georgia Pro"/>
                <a:sym typeface="Georgia Pro"/>
              </a:rPr>
              <a:t> ja </a:t>
            </a:r>
            <a:r>
              <a:rPr lang="en-US" sz="3600" dirty="0" err="1">
                <a:solidFill>
                  <a:srgbClr val="FFFFFF"/>
                </a:solidFill>
                <a:latin typeface="Georgia Pro"/>
                <a:ea typeface="Georgia Pro"/>
                <a:cs typeface="Georgia Pro"/>
                <a:sym typeface="Georgia Pro"/>
              </a:rPr>
              <a:t>seuroille</a:t>
            </a:r>
            <a:endParaRPr lang="en-US" sz="3600" dirty="0">
              <a:solidFill>
                <a:srgbClr val="FFFFFF"/>
              </a:solidFill>
              <a:latin typeface="Georgia Pro"/>
              <a:ea typeface="Georgia Pro"/>
              <a:cs typeface="Georgia Pro"/>
              <a:sym typeface="Georgia Pro"/>
            </a:endParaRPr>
          </a:p>
          <a:p>
            <a:pPr marL="1337310" lvl="2" indent="-445770" algn="l">
              <a:lnSpc>
                <a:spcPts val="3888"/>
              </a:lnSpc>
              <a:buFont typeface="Arial"/>
              <a:buChar char="⚬"/>
            </a:pPr>
            <a:r>
              <a:rPr lang="en-US" sz="3600" dirty="0" err="1">
                <a:solidFill>
                  <a:srgbClr val="FFFFFF"/>
                </a:solidFill>
                <a:latin typeface="Georgia Pro"/>
                <a:ea typeface="Georgia Pro"/>
                <a:cs typeface="Georgia Pro"/>
                <a:sym typeface="Georgia Pro"/>
              </a:rPr>
              <a:t>Kertaus</a:t>
            </a:r>
            <a:r>
              <a:rPr lang="en-US" sz="3600" dirty="0">
                <a:solidFill>
                  <a:srgbClr val="FFFFFF"/>
                </a:solidFill>
                <a:latin typeface="Georgia Pro"/>
                <a:ea typeface="Georgia Pro"/>
                <a:cs typeface="Georgia Pro"/>
                <a:sym typeface="Georgia Pro"/>
              </a:rPr>
              <a:t> </a:t>
            </a:r>
            <a:r>
              <a:rPr lang="en-US" sz="3600" dirty="0" err="1">
                <a:solidFill>
                  <a:srgbClr val="FFFFFF"/>
                </a:solidFill>
                <a:latin typeface="Georgia Pro"/>
                <a:ea typeface="Georgia Pro"/>
                <a:cs typeface="Georgia Pro"/>
                <a:sym typeface="Georgia Pro"/>
              </a:rPr>
              <a:t>sarjajärjestelmistä</a:t>
            </a:r>
            <a:r>
              <a:rPr lang="en-US" sz="3600" dirty="0">
                <a:solidFill>
                  <a:srgbClr val="FFFFFF"/>
                </a:solidFill>
                <a:latin typeface="Georgia Pro"/>
                <a:ea typeface="Georgia Pro"/>
                <a:cs typeface="Georgia Pro"/>
                <a:sym typeface="Georgia Pro"/>
              </a:rPr>
              <a:t> ja </a:t>
            </a:r>
            <a:r>
              <a:rPr lang="en-US" sz="3600" dirty="0" err="1">
                <a:solidFill>
                  <a:srgbClr val="FFFFFF"/>
                </a:solidFill>
                <a:latin typeface="Georgia Pro"/>
                <a:ea typeface="Georgia Pro"/>
                <a:cs typeface="Georgia Pro"/>
                <a:sym typeface="Georgia Pro"/>
              </a:rPr>
              <a:t>säännöistä</a:t>
            </a:r>
            <a:endParaRPr lang="en-US" sz="3600" dirty="0">
              <a:solidFill>
                <a:srgbClr val="FFFFFF"/>
              </a:solidFill>
              <a:latin typeface="Georgia Pro"/>
              <a:ea typeface="Georgia Pro"/>
              <a:cs typeface="Georgia Pro"/>
              <a:sym typeface="Georgia Pro"/>
            </a:endParaRPr>
          </a:p>
          <a:p>
            <a:pPr marL="1337310" lvl="2" indent="-445770" algn="l">
              <a:lnSpc>
                <a:spcPts val="3888"/>
              </a:lnSpc>
              <a:buFont typeface="Arial"/>
              <a:buChar char="⚬"/>
            </a:pPr>
            <a:r>
              <a:rPr lang="en-US" sz="3600" dirty="0" err="1">
                <a:solidFill>
                  <a:srgbClr val="FFFFFF"/>
                </a:solidFill>
                <a:latin typeface="Georgia Pro"/>
                <a:ea typeface="Georgia Pro"/>
                <a:cs typeface="Georgia Pro"/>
                <a:sym typeface="Georgia Pro"/>
              </a:rPr>
              <a:t>Opetus</a:t>
            </a:r>
            <a:r>
              <a:rPr lang="en-US" sz="3600" dirty="0">
                <a:solidFill>
                  <a:srgbClr val="FFFFFF"/>
                </a:solidFill>
                <a:latin typeface="Georgia Pro"/>
                <a:ea typeface="Georgia Pro"/>
                <a:cs typeface="Georgia Pro"/>
                <a:sym typeface="Georgia Pro"/>
              </a:rPr>
              <a:t>- ja </a:t>
            </a:r>
            <a:r>
              <a:rPr lang="en-US" sz="3600" dirty="0" err="1">
                <a:solidFill>
                  <a:srgbClr val="FFFFFF"/>
                </a:solidFill>
                <a:latin typeface="Georgia Pro"/>
                <a:ea typeface="Georgia Pro"/>
                <a:cs typeface="Georgia Pro"/>
                <a:sym typeface="Georgia Pro"/>
              </a:rPr>
              <a:t>koulutusmateriaali</a:t>
            </a:r>
            <a:r>
              <a:rPr lang="en-US" sz="3600" dirty="0">
                <a:solidFill>
                  <a:srgbClr val="FFFFFF"/>
                </a:solidFill>
                <a:latin typeface="Georgia Pro"/>
                <a:ea typeface="Georgia Pro"/>
                <a:cs typeface="Georgia Pro"/>
                <a:sym typeface="Georgia Pro"/>
              </a:rPr>
              <a:t> (</a:t>
            </a:r>
            <a:r>
              <a:rPr lang="en-US" sz="3600" dirty="0" err="1">
                <a:solidFill>
                  <a:srgbClr val="FFFFFF"/>
                </a:solidFill>
                <a:latin typeface="Georgia Pro"/>
                <a:ea typeface="Georgia Pro"/>
                <a:cs typeface="Georgia Pro"/>
                <a:sym typeface="Georgia Pro"/>
              </a:rPr>
              <a:t>Tripla</a:t>
            </a:r>
            <a:r>
              <a:rPr lang="en-US" sz="3600" dirty="0">
                <a:solidFill>
                  <a:srgbClr val="FFFFFF"/>
                </a:solidFill>
                <a:latin typeface="Georgia Pro"/>
                <a:ea typeface="Georgia Pro"/>
                <a:cs typeface="Georgia Pro"/>
                <a:sym typeface="Georgia Pro"/>
              </a:rPr>
              <a:t> </a:t>
            </a:r>
            <a:r>
              <a:rPr lang="en-US" sz="3600" dirty="0" err="1">
                <a:solidFill>
                  <a:srgbClr val="FFFFFF"/>
                </a:solidFill>
                <a:latin typeface="Georgia Pro"/>
                <a:ea typeface="Georgia Pro"/>
                <a:cs typeface="Georgia Pro"/>
                <a:sym typeface="Georgia Pro"/>
              </a:rPr>
              <a:t>pallo</a:t>
            </a:r>
            <a:r>
              <a:rPr lang="en-US" sz="3600" dirty="0">
                <a:solidFill>
                  <a:srgbClr val="FFFFFF"/>
                </a:solidFill>
                <a:latin typeface="Georgia Pro"/>
                <a:ea typeface="Georgia Pro"/>
                <a:cs typeface="Georgia Pro"/>
                <a:sym typeface="Georgia Pro"/>
              </a:rPr>
              <a:t> ja F-</a:t>
            </a:r>
            <a:r>
              <a:rPr lang="en-US" sz="3600" dirty="0" err="1">
                <a:solidFill>
                  <a:srgbClr val="FFFFFF"/>
                </a:solidFill>
                <a:latin typeface="Georgia Pro"/>
                <a:ea typeface="Georgia Pro"/>
                <a:cs typeface="Georgia Pro"/>
                <a:sym typeface="Georgia Pro"/>
              </a:rPr>
              <a:t>ikäisten</a:t>
            </a:r>
            <a:r>
              <a:rPr lang="en-US" sz="3600" dirty="0">
                <a:solidFill>
                  <a:srgbClr val="FFFFFF"/>
                </a:solidFill>
                <a:latin typeface="Georgia Pro"/>
                <a:ea typeface="Georgia Pro"/>
                <a:cs typeface="Georgia Pro"/>
                <a:sym typeface="Georgia Pro"/>
              </a:rPr>
              <a:t> </a:t>
            </a:r>
            <a:r>
              <a:rPr lang="en-US" sz="3600" dirty="0" err="1">
                <a:solidFill>
                  <a:srgbClr val="FFFFFF"/>
                </a:solidFill>
                <a:latin typeface="Georgia Pro"/>
                <a:ea typeface="Georgia Pro"/>
                <a:cs typeface="Georgia Pro"/>
                <a:sym typeface="Georgia Pro"/>
              </a:rPr>
              <a:t>pelaaminen</a:t>
            </a:r>
            <a:r>
              <a:rPr lang="en-US" sz="3600" dirty="0">
                <a:solidFill>
                  <a:srgbClr val="FFFFFF"/>
                </a:solidFill>
                <a:latin typeface="Georgia Pro"/>
                <a:ea typeface="Georgia Pro"/>
                <a:cs typeface="Georgia Pro"/>
                <a:sym typeface="Georgia Pro"/>
              </a:rPr>
              <a:t>) </a:t>
            </a:r>
            <a:r>
              <a:rPr lang="en-US" sz="3600" dirty="0" err="1">
                <a:solidFill>
                  <a:srgbClr val="FFFFFF"/>
                </a:solidFill>
                <a:latin typeface="Georgia Pro"/>
                <a:ea typeface="Georgia Pro"/>
                <a:cs typeface="Georgia Pro"/>
                <a:sym typeface="Georgia Pro"/>
              </a:rPr>
              <a:t>julkaisu</a:t>
            </a:r>
            <a:r>
              <a:rPr lang="en-US" sz="3600" dirty="0">
                <a:solidFill>
                  <a:srgbClr val="FFFFFF"/>
                </a:solidFill>
                <a:latin typeface="Georgia Pro"/>
                <a:ea typeface="Georgia Pro"/>
                <a:cs typeface="Georgia Pro"/>
                <a:sym typeface="Georgia Pro"/>
              </a:rPr>
              <a:t> ja </a:t>
            </a:r>
            <a:r>
              <a:rPr lang="en-US" sz="3600" dirty="0" err="1">
                <a:solidFill>
                  <a:srgbClr val="FFFFFF"/>
                </a:solidFill>
                <a:latin typeface="Georgia Pro"/>
                <a:ea typeface="Georgia Pro"/>
                <a:cs typeface="Georgia Pro"/>
                <a:sym typeface="Georgia Pro"/>
              </a:rPr>
              <a:t>verkkokoulutus</a:t>
            </a:r>
            <a:r>
              <a:rPr lang="en-US" sz="3600" dirty="0">
                <a:solidFill>
                  <a:srgbClr val="FFFFFF"/>
                </a:solidFill>
                <a:latin typeface="Georgia Pro"/>
                <a:ea typeface="Georgia Pro"/>
                <a:cs typeface="Georgia Pro"/>
                <a:sym typeface="Georgia Pro"/>
              </a:rPr>
              <a:t> </a:t>
            </a:r>
            <a:r>
              <a:rPr lang="en-US" sz="3600" dirty="0" err="1">
                <a:solidFill>
                  <a:srgbClr val="FFFFFF"/>
                </a:solidFill>
                <a:latin typeface="Georgia Pro"/>
                <a:ea typeface="Georgia Pro"/>
                <a:cs typeface="Georgia Pro"/>
                <a:sym typeface="Georgia Pro"/>
              </a:rPr>
              <a:t>valmentajille</a:t>
            </a:r>
            <a:r>
              <a:rPr lang="en-US" sz="3600" dirty="0">
                <a:solidFill>
                  <a:srgbClr val="FFFFFF"/>
                </a:solidFill>
                <a:latin typeface="Georgia Pro"/>
                <a:ea typeface="Georgia Pro"/>
                <a:cs typeface="Georgia Pro"/>
                <a:sym typeface="Georgia Pro"/>
              </a:rPr>
              <a:t> </a:t>
            </a:r>
            <a:r>
              <a:rPr lang="en-US" sz="3600" dirty="0" err="1">
                <a:solidFill>
                  <a:srgbClr val="FFFFFF"/>
                </a:solidFill>
                <a:latin typeface="Georgia Pro"/>
                <a:ea typeface="Georgia Pro"/>
                <a:cs typeface="Georgia Pro"/>
                <a:sym typeface="Georgia Pro"/>
              </a:rPr>
              <a:t>ennen</a:t>
            </a:r>
            <a:r>
              <a:rPr lang="en-US" sz="3600" dirty="0">
                <a:solidFill>
                  <a:srgbClr val="FFFFFF"/>
                </a:solidFill>
                <a:latin typeface="Georgia Pro"/>
                <a:ea typeface="Georgia Pro"/>
                <a:cs typeface="Georgia Pro"/>
                <a:sym typeface="Georgia Pro"/>
              </a:rPr>
              <a:t> </a:t>
            </a:r>
            <a:r>
              <a:rPr lang="en-US" sz="3600" dirty="0" err="1">
                <a:solidFill>
                  <a:srgbClr val="FFFFFF"/>
                </a:solidFill>
                <a:latin typeface="Georgia Pro"/>
                <a:ea typeface="Georgia Pro"/>
                <a:cs typeface="Georgia Pro"/>
                <a:sym typeface="Georgia Pro"/>
              </a:rPr>
              <a:t>sarjakauden</a:t>
            </a:r>
            <a:r>
              <a:rPr lang="en-US" sz="3600" dirty="0">
                <a:solidFill>
                  <a:srgbClr val="FFFFFF"/>
                </a:solidFill>
                <a:latin typeface="Georgia Pro"/>
                <a:ea typeface="Georgia Pro"/>
                <a:cs typeface="Georgia Pro"/>
                <a:sym typeface="Georgia Pro"/>
              </a:rPr>
              <a:t> </a:t>
            </a:r>
            <a:r>
              <a:rPr lang="en-US" sz="3600" dirty="0" err="1">
                <a:solidFill>
                  <a:srgbClr val="FFFFFF"/>
                </a:solidFill>
                <a:latin typeface="Georgia Pro"/>
                <a:ea typeface="Georgia Pro"/>
                <a:cs typeface="Georgia Pro"/>
                <a:sym typeface="Georgia Pro"/>
              </a:rPr>
              <a:t>alkua</a:t>
            </a:r>
            <a:endParaRPr lang="en-US" sz="3600" dirty="0">
              <a:solidFill>
                <a:srgbClr val="FFFFFF"/>
              </a:solidFill>
              <a:latin typeface="Georgia Pro"/>
              <a:ea typeface="Georgia Pro"/>
              <a:cs typeface="Georgia Pro"/>
              <a:sym typeface="Georgia Pro"/>
            </a:endParaRPr>
          </a:p>
          <a:p>
            <a:pPr marL="1337310" lvl="2" indent="-445770" algn="l">
              <a:lnSpc>
                <a:spcPts val="3888"/>
              </a:lnSpc>
              <a:buFont typeface="Arial"/>
              <a:buChar char="⚬"/>
            </a:pPr>
            <a:r>
              <a:rPr lang="en-US" sz="3600" dirty="0" err="1">
                <a:solidFill>
                  <a:srgbClr val="FFFFFF"/>
                </a:solidFill>
                <a:latin typeface="Georgia Pro"/>
                <a:ea typeface="Georgia Pro"/>
                <a:cs typeface="Georgia Pro"/>
                <a:sym typeface="Georgia Pro"/>
              </a:rPr>
              <a:t>Sääntöpalaveri</a:t>
            </a:r>
            <a:r>
              <a:rPr lang="en-US" sz="3600" dirty="0">
                <a:solidFill>
                  <a:srgbClr val="FFFFFF"/>
                </a:solidFill>
                <a:latin typeface="Georgia Pro"/>
                <a:ea typeface="Georgia Pro"/>
                <a:cs typeface="Georgia Pro"/>
                <a:sym typeface="Georgia Pro"/>
              </a:rPr>
              <a:t> </a:t>
            </a:r>
            <a:r>
              <a:rPr lang="en-US" sz="3600" dirty="0" err="1">
                <a:solidFill>
                  <a:srgbClr val="FFFFFF"/>
                </a:solidFill>
                <a:latin typeface="Georgia Pro"/>
                <a:ea typeface="Georgia Pro"/>
                <a:cs typeface="Georgia Pro"/>
                <a:sym typeface="Georgia Pro"/>
              </a:rPr>
              <a:t>alueiden</a:t>
            </a:r>
            <a:r>
              <a:rPr lang="en-US" sz="3600" dirty="0">
                <a:solidFill>
                  <a:srgbClr val="FFFFFF"/>
                </a:solidFill>
                <a:latin typeface="Georgia Pro"/>
                <a:ea typeface="Georgia Pro"/>
                <a:cs typeface="Georgia Pro"/>
                <a:sym typeface="Georgia Pro"/>
              </a:rPr>
              <a:t> </a:t>
            </a:r>
            <a:r>
              <a:rPr lang="en-US" sz="3600" dirty="0" err="1">
                <a:solidFill>
                  <a:srgbClr val="FFFFFF"/>
                </a:solidFill>
                <a:latin typeface="Georgia Pro"/>
                <a:ea typeface="Georgia Pro"/>
                <a:cs typeface="Georgia Pro"/>
                <a:sym typeface="Georgia Pro"/>
              </a:rPr>
              <a:t>tuomarikouluttajille</a:t>
            </a:r>
            <a:r>
              <a:rPr lang="en-US" sz="3600" dirty="0">
                <a:solidFill>
                  <a:srgbClr val="FFFFFF"/>
                </a:solidFill>
                <a:latin typeface="Georgia Pro"/>
                <a:ea typeface="Georgia Pro"/>
                <a:cs typeface="Georgia Pro"/>
                <a:sym typeface="Georgia Pro"/>
              </a:rPr>
              <a:t> (</a:t>
            </a:r>
            <a:r>
              <a:rPr lang="en-US" sz="3600" dirty="0" err="1">
                <a:solidFill>
                  <a:srgbClr val="FFFFFF"/>
                </a:solidFill>
                <a:latin typeface="Georgia Pro"/>
                <a:ea typeface="Georgia Pro"/>
                <a:cs typeface="Georgia Pro"/>
                <a:sym typeface="Georgia Pro"/>
              </a:rPr>
              <a:t>elo-syyskuu</a:t>
            </a:r>
            <a:r>
              <a:rPr lang="en-US" sz="3600" dirty="0">
                <a:solidFill>
                  <a:srgbClr val="FFFFFF"/>
                </a:solidFill>
                <a:latin typeface="Georgia Pro"/>
                <a:ea typeface="Georgia Pro"/>
                <a:cs typeface="Georgia Pro"/>
                <a:sym typeface="Georgia Pro"/>
              </a:rPr>
              <a:t>)</a:t>
            </a:r>
          </a:p>
          <a:p>
            <a:pPr marL="1337310" lvl="2" indent="-445770" algn="l">
              <a:lnSpc>
                <a:spcPts val="3888"/>
              </a:lnSpc>
            </a:pPr>
            <a:endParaRPr lang="en-US" sz="3600" dirty="0">
              <a:solidFill>
                <a:srgbClr val="FFFFFF"/>
              </a:solidFill>
              <a:latin typeface="Georgia Pro"/>
              <a:ea typeface="Georgia Pro"/>
              <a:cs typeface="Georgia Pro"/>
              <a:sym typeface="Georgia Pro"/>
            </a:endParaRPr>
          </a:p>
          <a:p>
            <a:pPr algn="just">
              <a:lnSpc>
                <a:spcPts val="3888"/>
              </a:lnSpc>
            </a:pPr>
            <a:r>
              <a:rPr lang="en-US" sz="3600" b="1" dirty="0" err="1">
                <a:solidFill>
                  <a:srgbClr val="FFFFFF"/>
                </a:solidFill>
                <a:latin typeface="Georgia Pro Bold"/>
                <a:ea typeface="Georgia Pro Bold"/>
                <a:cs typeface="Georgia Pro Bold"/>
                <a:sym typeface="Georgia Pro Bold"/>
              </a:rPr>
              <a:t>Syyskuu</a:t>
            </a:r>
            <a:r>
              <a:rPr lang="en-US" sz="3600" b="1" dirty="0">
                <a:solidFill>
                  <a:srgbClr val="FFFFFF"/>
                </a:solidFill>
                <a:latin typeface="Georgia Pro Bold"/>
                <a:ea typeface="Georgia Pro Bold"/>
                <a:cs typeface="Georgia Pro Bold"/>
                <a:sym typeface="Georgia Pro Bold"/>
              </a:rPr>
              <a:t> – </a:t>
            </a:r>
            <a:r>
              <a:rPr lang="en-US" sz="3600" b="1" dirty="0" err="1">
                <a:solidFill>
                  <a:srgbClr val="FFFFFF"/>
                </a:solidFill>
                <a:latin typeface="Georgia Pro Bold"/>
                <a:ea typeface="Georgia Pro Bold"/>
                <a:cs typeface="Georgia Pro Bold"/>
                <a:sym typeface="Georgia Pro Bold"/>
              </a:rPr>
              <a:t>Joulukuu</a:t>
            </a:r>
            <a:endParaRPr lang="en-US" sz="3600" b="1" dirty="0">
              <a:solidFill>
                <a:srgbClr val="FFFFFF"/>
              </a:solidFill>
              <a:latin typeface="Georgia Pro Bold"/>
              <a:ea typeface="Georgia Pro Bold"/>
              <a:cs typeface="Georgia Pro Bold"/>
              <a:sym typeface="Georgia Pro Bold"/>
            </a:endParaRPr>
          </a:p>
          <a:p>
            <a:pPr marL="651510" lvl="1" indent="-325755" algn="l">
              <a:lnSpc>
                <a:spcPts val="3888"/>
              </a:lnSpc>
              <a:buFont typeface="Arial"/>
              <a:buChar char="•"/>
            </a:pPr>
            <a:r>
              <a:rPr lang="en-US" sz="3600" dirty="0" err="1">
                <a:solidFill>
                  <a:srgbClr val="FFFFFF"/>
                </a:solidFill>
                <a:latin typeface="Georgia Pro"/>
                <a:ea typeface="Georgia Pro"/>
                <a:cs typeface="Georgia Pro"/>
                <a:sym typeface="Georgia Pro"/>
              </a:rPr>
              <a:t>Seuranta</a:t>
            </a:r>
            <a:r>
              <a:rPr lang="en-US" sz="3600" dirty="0">
                <a:solidFill>
                  <a:srgbClr val="FFFFFF"/>
                </a:solidFill>
                <a:latin typeface="Georgia Pro"/>
                <a:ea typeface="Georgia Pro"/>
                <a:cs typeface="Georgia Pro"/>
                <a:sym typeface="Georgia Pro"/>
              </a:rPr>
              <a:t> ja </a:t>
            </a:r>
            <a:r>
              <a:rPr lang="en-US" sz="3600" dirty="0" err="1">
                <a:solidFill>
                  <a:srgbClr val="FFFFFF"/>
                </a:solidFill>
                <a:latin typeface="Georgia Pro"/>
                <a:ea typeface="Georgia Pro"/>
                <a:cs typeface="Georgia Pro"/>
                <a:sym typeface="Georgia Pro"/>
              </a:rPr>
              <a:t>palaute</a:t>
            </a:r>
            <a:endParaRPr lang="en-US" sz="3600" dirty="0">
              <a:solidFill>
                <a:srgbClr val="FFFFFF"/>
              </a:solidFill>
              <a:latin typeface="Georgia Pro"/>
              <a:ea typeface="Georgia Pro"/>
              <a:cs typeface="Georgia Pro"/>
              <a:sym typeface="Georgia Pro"/>
            </a:endParaRPr>
          </a:p>
          <a:p>
            <a:pPr marL="1174432" lvl="2" indent="-391478" algn="l">
              <a:lnSpc>
                <a:spcPts val="2916"/>
              </a:lnSpc>
              <a:buFont typeface="Arial"/>
              <a:buChar char="⚬"/>
            </a:pPr>
            <a:r>
              <a:rPr lang="en-US" sz="2700" dirty="0" err="1">
                <a:solidFill>
                  <a:srgbClr val="FFFFFF"/>
                </a:solidFill>
                <a:latin typeface="Georgia Pro"/>
                <a:ea typeface="Georgia Pro"/>
                <a:cs typeface="Georgia Pro"/>
                <a:sym typeface="Georgia Pro"/>
              </a:rPr>
              <a:t>Pelitapahtumien</a:t>
            </a:r>
            <a:r>
              <a:rPr lang="en-US" sz="2700" dirty="0">
                <a:solidFill>
                  <a:srgbClr val="FFFFFF"/>
                </a:solidFill>
                <a:latin typeface="Georgia Pro"/>
                <a:ea typeface="Georgia Pro"/>
                <a:cs typeface="Georgia Pro"/>
                <a:sym typeface="Georgia Pro"/>
              </a:rPr>
              <a:t> ja </a:t>
            </a:r>
            <a:r>
              <a:rPr lang="en-US" sz="2700" dirty="0" err="1">
                <a:solidFill>
                  <a:srgbClr val="FFFFFF"/>
                </a:solidFill>
                <a:latin typeface="Georgia Pro"/>
                <a:ea typeface="Georgia Pro"/>
                <a:cs typeface="Georgia Pro"/>
                <a:sym typeface="Georgia Pro"/>
              </a:rPr>
              <a:t>sarjojen</a:t>
            </a:r>
            <a:r>
              <a:rPr lang="en-US" sz="2700" dirty="0">
                <a:solidFill>
                  <a:srgbClr val="FFFFFF"/>
                </a:solidFill>
                <a:latin typeface="Georgia Pro"/>
                <a:ea typeface="Georgia Pro"/>
                <a:cs typeface="Georgia Pro"/>
                <a:sym typeface="Georgia Pro"/>
              </a:rPr>
              <a:t> </a:t>
            </a:r>
            <a:r>
              <a:rPr lang="en-US" sz="2700" dirty="0" err="1">
                <a:solidFill>
                  <a:srgbClr val="FFFFFF"/>
                </a:solidFill>
                <a:latin typeface="Georgia Pro"/>
                <a:ea typeface="Georgia Pro"/>
                <a:cs typeface="Georgia Pro"/>
                <a:sym typeface="Georgia Pro"/>
              </a:rPr>
              <a:t>seuranta</a:t>
            </a:r>
            <a:endParaRPr lang="en-US" sz="2700" dirty="0">
              <a:solidFill>
                <a:srgbClr val="FFFFFF"/>
              </a:solidFill>
              <a:latin typeface="Georgia Pro"/>
              <a:ea typeface="Georgia Pro"/>
              <a:cs typeface="Georgia Pro"/>
              <a:sym typeface="Georgia Pro"/>
            </a:endParaRPr>
          </a:p>
          <a:p>
            <a:pPr marL="1174432" lvl="2" indent="-391478" algn="l">
              <a:lnSpc>
                <a:spcPts val="2916"/>
              </a:lnSpc>
              <a:buFont typeface="Arial"/>
              <a:buChar char="⚬"/>
            </a:pPr>
            <a:r>
              <a:rPr lang="en-US" sz="2700" dirty="0" err="1">
                <a:solidFill>
                  <a:srgbClr val="FFFFFF"/>
                </a:solidFill>
                <a:latin typeface="Georgia Pro"/>
                <a:ea typeface="Georgia Pro"/>
                <a:cs typeface="Georgia Pro"/>
                <a:sym typeface="Georgia Pro"/>
              </a:rPr>
              <a:t>Kenttäpalautteen</a:t>
            </a:r>
            <a:r>
              <a:rPr lang="en-US" sz="2700" dirty="0">
                <a:solidFill>
                  <a:srgbClr val="FFFFFF"/>
                </a:solidFill>
                <a:latin typeface="Georgia Pro"/>
                <a:ea typeface="Georgia Pro"/>
                <a:cs typeface="Georgia Pro"/>
                <a:sym typeface="Georgia Pro"/>
              </a:rPr>
              <a:t> </a:t>
            </a:r>
            <a:r>
              <a:rPr lang="en-US" sz="2700" dirty="0" err="1">
                <a:solidFill>
                  <a:srgbClr val="FFFFFF"/>
                </a:solidFill>
                <a:latin typeface="Georgia Pro"/>
                <a:ea typeface="Georgia Pro"/>
                <a:cs typeface="Georgia Pro"/>
                <a:sym typeface="Georgia Pro"/>
              </a:rPr>
              <a:t>kerääminen</a:t>
            </a:r>
            <a:r>
              <a:rPr lang="en-US" sz="2700" dirty="0">
                <a:solidFill>
                  <a:srgbClr val="FFFFFF"/>
                </a:solidFill>
                <a:latin typeface="Georgia Pro"/>
                <a:ea typeface="Georgia Pro"/>
                <a:cs typeface="Georgia Pro"/>
                <a:sym typeface="Georgia Pro"/>
              </a:rPr>
              <a:t> ja </a:t>
            </a:r>
            <a:r>
              <a:rPr lang="en-US" sz="2700" dirty="0" err="1">
                <a:solidFill>
                  <a:srgbClr val="FFFFFF"/>
                </a:solidFill>
                <a:latin typeface="Georgia Pro"/>
                <a:ea typeface="Georgia Pro"/>
                <a:cs typeface="Georgia Pro"/>
                <a:sym typeface="Georgia Pro"/>
              </a:rPr>
              <a:t>analysointi</a:t>
            </a:r>
            <a:endParaRPr lang="en-US" sz="2700" dirty="0">
              <a:solidFill>
                <a:srgbClr val="FFFFFF"/>
              </a:solidFill>
              <a:latin typeface="Georgia Pro"/>
              <a:ea typeface="Georgia Pro"/>
              <a:cs typeface="Georgia Pro"/>
              <a:sym typeface="Georgia Pro"/>
            </a:endParaRPr>
          </a:p>
          <a:p>
            <a:pPr marL="1174432" lvl="2" indent="-391478" algn="l">
              <a:lnSpc>
                <a:spcPts val="2916"/>
              </a:lnSpc>
              <a:buFont typeface="Arial"/>
              <a:buChar char="⚬"/>
            </a:pPr>
            <a:r>
              <a:rPr lang="en-US" sz="2700" dirty="0">
                <a:solidFill>
                  <a:srgbClr val="FFFFFF"/>
                </a:solidFill>
                <a:latin typeface="Georgia Pro"/>
                <a:ea typeface="Georgia Pro"/>
                <a:cs typeface="Georgia Pro"/>
                <a:sym typeface="Georgia Pro"/>
              </a:rPr>
              <a:t>Datan (</a:t>
            </a:r>
            <a:r>
              <a:rPr lang="en-US" sz="2700" dirty="0" err="1">
                <a:solidFill>
                  <a:srgbClr val="FFFFFF"/>
                </a:solidFill>
                <a:latin typeface="Georgia Pro"/>
                <a:ea typeface="Georgia Pro"/>
                <a:cs typeface="Georgia Pro"/>
                <a:sym typeface="Georgia Pro"/>
              </a:rPr>
              <a:t>sähköisen</a:t>
            </a:r>
            <a:r>
              <a:rPr lang="en-US" sz="2700" dirty="0">
                <a:solidFill>
                  <a:srgbClr val="FFFFFF"/>
                </a:solidFill>
                <a:latin typeface="Georgia Pro"/>
                <a:ea typeface="Georgia Pro"/>
                <a:cs typeface="Georgia Pro"/>
                <a:sym typeface="Georgia Pro"/>
              </a:rPr>
              <a:t> </a:t>
            </a:r>
            <a:r>
              <a:rPr lang="en-US" sz="2700" dirty="0" err="1">
                <a:solidFill>
                  <a:srgbClr val="FFFFFF"/>
                </a:solidFill>
                <a:latin typeface="Georgia Pro"/>
                <a:ea typeface="Georgia Pro"/>
                <a:cs typeface="Georgia Pro"/>
                <a:sym typeface="Georgia Pro"/>
              </a:rPr>
              <a:t>pöytäkirjan</a:t>
            </a:r>
            <a:r>
              <a:rPr lang="en-US" sz="2700" dirty="0">
                <a:solidFill>
                  <a:srgbClr val="FFFFFF"/>
                </a:solidFill>
                <a:latin typeface="Georgia Pro"/>
                <a:ea typeface="Georgia Pro"/>
                <a:cs typeface="Georgia Pro"/>
                <a:sym typeface="Georgia Pro"/>
              </a:rPr>
              <a:t> </a:t>
            </a:r>
            <a:r>
              <a:rPr lang="en-US" sz="2700" dirty="0" err="1">
                <a:solidFill>
                  <a:srgbClr val="FFFFFF"/>
                </a:solidFill>
                <a:latin typeface="Georgia Pro"/>
                <a:ea typeface="Georgia Pro"/>
                <a:cs typeface="Georgia Pro"/>
                <a:sym typeface="Georgia Pro"/>
              </a:rPr>
              <a:t>avulla</a:t>
            </a:r>
            <a:r>
              <a:rPr lang="en-US" sz="2700" dirty="0">
                <a:solidFill>
                  <a:srgbClr val="FFFFFF"/>
                </a:solidFill>
                <a:latin typeface="Georgia Pro"/>
                <a:ea typeface="Georgia Pro"/>
                <a:cs typeface="Georgia Pro"/>
                <a:sym typeface="Georgia Pro"/>
              </a:rPr>
              <a:t>) </a:t>
            </a:r>
            <a:r>
              <a:rPr lang="en-US" sz="2700" dirty="0" err="1">
                <a:solidFill>
                  <a:srgbClr val="FFFFFF"/>
                </a:solidFill>
                <a:latin typeface="Georgia Pro"/>
                <a:ea typeface="Georgia Pro"/>
                <a:cs typeface="Georgia Pro"/>
                <a:sym typeface="Georgia Pro"/>
              </a:rPr>
              <a:t>kerääminen</a:t>
            </a:r>
            <a:r>
              <a:rPr lang="en-US" sz="2700" dirty="0">
                <a:solidFill>
                  <a:srgbClr val="FFFFFF"/>
                </a:solidFill>
                <a:latin typeface="Georgia Pro"/>
                <a:ea typeface="Georgia Pro"/>
                <a:cs typeface="Georgia Pro"/>
                <a:sym typeface="Georgia Pro"/>
              </a:rPr>
              <a:t> ja </a:t>
            </a:r>
            <a:r>
              <a:rPr lang="en-US" sz="2700" dirty="0" err="1">
                <a:solidFill>
                  <a:srgbClr val="FFFFFF"/>
                </a:solidFill>
                <a:latin typeface="Georgia Pro"/>
                <a:ea typeface="Georgia Pro"/>
                <a:cs typeface="Georgia Pro"/>
                <a:sym typeface="Georgia Pro"/>
              </a:rPr>
              <a:t>analysointi</a:t>
            </a:r>
            <a:endParaRPr lang="en-US" sz="2700" dirty="0">
              <a:solidFill>
                <a:srgbClr val="FFFFFF"/>
              </a:solidFill>
              <a:latin typeface="Georgia Pro"/>
              <a:ea typeface="Georgia Pro"/>
              <a:cs typeface="Georgia Pro"/>
              <a:sym typeface="Georgia Pro"/>
            </a:endParaRPr>
          </a:p>
          <a:p>
            <a:pPr marL="1174432" lvl="2" indent="-391478" algn="l">
              <a:lnSpc>
                <a:spcPts val="2916"/>
              </a:lnSpc>
              <a:buFont typeface="Arial"/>
              <a:buChar char="⚬"/>
            </a:pPr>
            <a:r>
              <a:rPr lang="en-US" sz="2700" dirty="0" err="1">
                <a:solidFill>
                  <a:srgbClr val="FFFFFF"/>
                </a:solidFill>
                <a:latin typeface="Georgia Pro"/>
                <a:ea typeface="Georgia Pro"/>
                <a:cs typeface="Georgia Pro"/>
                <a:sym typeface="Georgia Pro"/>
              </a:rPr>
              <a:t>Kehitystoimenpiteiden</a:t>
            </a:r>
            <a:r>
              <a:rPr lang="en-US" sz="2700" dirty="0">
                <a:solidFill>
                  <a:srgbClr val="FFFFFF"/>
                </a:solidFill>
                <a:latin typeface="Georgia Pro"/>
                <a:ea typeface="Georgia Pro"/>
                <a:cs typeface="Georgia Pro"/>
                <a:sym typeface="Georgia Pro"/>
              </a:rPr>
              <a:t> </a:t>
            </a:r>
            <a:r>
              <a:rPr lang="en-US" sz="2700" dirty="0" err="1">
                <a:solidFill>
                  <a:srgbClr val="FFFFFF"/>
                </a:solidFill>
                <a:latin typeface="Georgia Pro"/>
                <a:ea typeface="Georgia Pro"/>
                <a:cs typeface="Georgia Pro"/>
                <a:sym typeface="Georgia Pro"/>
              </a:rPr>
              <a:t>suunnittelu</a:t>
            </a:r>
            <a:r>
              <a:rPr lang="en-US" sz="2700" dirty="0">
                <a:solidFill>
                  <a:srgbClr val="FFFFFF"/>
                </a:solidFill>
                <a:latin typeface="Georgia Pro"/>
                <a:ea typeface="Georgia Pro"/>
                <a:cs typeface="Georgia Pro"/>
                <a:sym typeface="Georgia Pro"/>
              </a:rPr>
              <a:t> </a:t>
            </a:r>
            <a:r>
              <a:rPr lang="en-US" sz="2700" dirty="0" err="1">
                <a:solidFill>
                  <a:srgbClr val="FFFFFF"/>
                </a:solidFill>
                <a:latin typeface="Georgia Pro"/>
                <a:ea typeface="Georgia Pro"/>
                <a:cs typeface="Georgia Pro"/>
                <a:sym typeface="Georgia Pro"/>
              </a:rPr>
              <a:t>seuraavaa</a:t>
            </a:r>
            <a:r>
              <a:rPr lang="en-US" sz="2700" dirty="0">
                <a:solidFill>
                  <a:srgbClr val="FFFFFF"/>
                </a:solidFill>
                <a:latin typeface="Georgia Pro"/>
                <a:ea typeface="Georgia Pro"/>
                <a:cs typeface="Georgia Pro"/>
                <a:sym typeface="Georgia Pro"/>
              </a:rPr>
              <a:t> </a:t>
            </a:r>
            <a:r>
              <a:rPr lang="en-US" sz="2700" dirty="0" err="1">
                <a:solidFill>
                  <a:srgbClr val="FFFFFF"/>
                </a:solidFill>
                <a:latin typeface="Georgia Pro"/>
                <a:ea typeface="Georgia Pro"/>
                <a:cs typeface="Georgia Pro"/>
                <a:sym typeface="Georgia Pro"/>
              </a:rPr>
              <a:t>kautta</a:t>
            </a:r>
            <a:r>
              <a:rPr lang="en-US" sz="2700" dirty="0">
                <a:solidFill>
                  <a:srgbClr val="FFFFFF"/>
                </a:solidFill>
                <a:latin typeface="Georgia Pro"/>
                <a:ea typeface="Georgia Pro"/>
                <a:cs typeface="Georgia Pro"/>
                <a:sym typeface="Georgia Pro"/>
              </a:rPr>
              <a:t> 26-27 </a:t>
            </a:r>
            <a:r>
              <a:rPr lang="en-US" sz="2700" dirty="0" err="1">
                <a:solidFill>
                  <a:srgbClr val="FFFFFF"/>
                </a:solidFill>
                <a:latin typeface="Georgia Pro"/>
                <a:ea typeface="Georgia Pro"/>
                <a:cs typeface="Georgia Pro"/>
                <a:sym typeface="Georgia Pro"/>
              </a:rPr>
              <a:t>varten</a:t>
            </a:r>
            <a:endParaRPr lang="en-US" sz="2700" dirty="0">
              <a:solidFill>
                <a:srgbClr val="FFFFFF"/>
              </a:solidFill>
              <a:latin typeface="Georgia Pro"/>
              <a:ea typeface="Georgia Pro"/>
              <a:cs typeface="Georgia Pro"/>
              <a:sym typeface="Georgia Pro"/>
            </a:endParaRPr>
          </a:p>
          <a:p>
            <a:pPr marL="1565910" lvl="2" indent="-521970" algn="l">
              <a:lnSpc>
                <a:spcPts val="3888"/>
              </a:lnSpc>
            </a:pPr>
            <a:endParaRPr lang="en-US" sz="2700" dirty="0">
              <a:solidFill>
                <a:srgbClr val="FFFFFF"/>
              </a:solidFill>
              <a:latin typeface="Georgia Pro"/>
              <a:ea typeface="Georgia Pro"/>
              <a:cs typeface="Georgia Pro"/>
              <a:sym typeface="Georgia Pro"/>
            </a:endParaRPr>
          </a:p>
          <a:p>
            <a:pPr marL="1565910" lvl="2" indent="-521970" algn="l">
              <a:lnSpc>
                <a:spcPts val="3888"/>
              </a:lnSpc>
            </a:pPr>
            <a:endParaRPr lang="en-US" sz="2700" dirty="0">
              <a:solidFill>
                <a:srgbClr val="FFFFFF"/>
              </a:solidFill>
              <a:latin typeface="Georgia Pro"/>
              <a:ea typeface="Georgia Pro"/>
              <a:cs typeface="Georgia Pro"/>
              <a:sym typeface="Georgia Pro"/>
            </a:endParaRPr>
          </a:p>
        </p:txBody>
      </p:sp>
      <p:sp>
        <p:nvSpPr>
          <p:cNvPr id="4" name="TextBox 4"/>
          <p:cNvSpPr txBox="1"/>
          <p:nvPr/>
        </p:nvSpPr>
        <p:spPr>
          <a:xfrm>
            <a:off x="408126" y="438150"/>
            <a:ext cx="13492823" cy="1162050"/>
          </a:xfrm>
          <a:prstGeom prst="rect">
            <a:avLst/>
          </a:prstGeom>
        </p:spPr>
        <p:txBody>
          <a:bodyPr lIns="0" tIns="0" rIns="0" bIns="0" rtlCol="0" anchor="t">
            <a:spAutoFit/>
          </a:bodyPr>
          <a:lstStyle/>
          <a:p>
            <a:pPr marL="0" lvl="0" indent="0" algn="l">
              <a:lnSpc>
                <a:spcPts val="9005"/>
              </a:lnSpc>
            </a:pPr>
            <a:r>
              <a:rPr lang="en-US" sz="7504" b="1">
                <a:solidFill>
                  <a:srgbClr val="FFFFFF"/>
                </a:solidFill>
                <a:latin typeface="Georgia Pro Bold"/>
                <a:ea typeface="Georgia Pro Bold"/>
                <a:cs typeface="Georgia Pro Bold"/>
                <a:sym typeface="Georgia Pro Bold"/>
              </a:rPr>
              <a:t>Aikataulua ja toimenpiteitä</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1893339" y="2178614"/>
            <a:ext cx="14501319" cy="1190627"/>
          </a:xfrm>
          <a:prstGeom prst="rect">
            <a:avLst/>
          </a:prstGeom>
        </p:spPr>
        <p:txBody>
          <a:bodyPr lIns="0" tIns="0" rIns="0" bIns="0" rtlCol="0" anchor="t">
            <a:spAutoFit/>
          </a:bodyPr>
          <a:lstStyle/>
          <a:p>
            <a:pPr marL="0" lvl="0" indent="0" algn="ctr">
              <a:lnSpc>
                <a:spcPts val="8925"/>
              </a:lnSpc>
            </a:pPr>
            <a:r>
              <a:rPr lang="en-US" sz="8500" b="1" dirty="0">
                <a:solidFill>
                  <a:srgbClr val="FFFFFF"/>
                </a:solidFill>
                <a:latin typeface="Georgia Pro Bold"/>
                <a:ea typeface="Georgia Pro Bold"/>
                <a:cs typeface="Georgia Pro Bold"/>
                <a:sym typeface="Georgia Pro Bold"/>
              </a:rPr>
              <a:t>KIITOS!</a:t>
            </a:r>
          </a:p>
        </p:txBody>
      </p:sp>
      <p:sp>
        <p:nvSpPr>
          <p:cNvPr id="4" name="TextBox 4"/>
          <p:cNvSpPr txBox="1"/>
          <p:nvPr/>
        </p:nvSpPr>
        <p:spPr>
          <a:xfrm>
            <a:off x="2947760" y="6371036"/>
            <a:ext cx="12392479" cy="889924"/>
          </a:xfrm>
          <a:prstGeom prst="rect">
            <a:avLst/>
          </a:prstGeom>
        </p:spPr>
        <p:txBody>
          <a:bodyPr wrap="square" lIns="0" tIns="0" rIns="0" bIns="0" rtlCol="0" anchor="t">
            <a:spAutoFit/>
          </a:bodyPr>
          <a:lstStyle/>
          <a:p>
            <a:pPr marL="0" lvl="0" indent="0" algn="ctr">
              <a:lnSpc>
                <a:spcPts val="6859"/>
              </a:lnSpc>
            </a:pPr>
            <a:r>
              <a:rPr lang="en-US" sz="6600" dirty="0" err="1">
                <a:solidFill>
                  <a:srgbClr val="FFFFFF"/>
                </a:solidFill>
                <a:latin typeface="Georgia Pro"/>
                <a:ea typeface="Georgia Pro"/>
                <a:cs typeface="Georgia Pro"/>
                <a:sym typeface="Georgia Pro"/>
              </a:rPr>
              <a:t>Kysymysten</a:t>
            </a:r>
            <a:r>
              <a:rPr lang="en-US" sz="6600" dirty="0">
                <a:solidFill>
                  <a:srgbClr val="FFFFFF"/>
                </a:solidFill>
                <a:latin typeface="Georgia Pro"/>
                <a:ea typeface="Georgia Pro"/>
                <a:cs typeface="Georgia Pro"/>
                <a:sym typeface="Georgia Pro"/>
              </a:rPr>
              <a:t> ja </a:t>
            </a:r>
            <a:r>
              <a:rPr lang="en-US" sz="6600" dirty="0" err="1">
                <a:solidFill>
                  <a:srgbClr val="FFFFFF"/>
                </a:solidFill>
                <a:latin typeface="Georgia Pro"/>
                <a:ea typeface="Georgia Pro"/>
                <a:cs typeface="Georgia Pro"/>
                <a:sym typeface="Georgia Pro"/>
              </a:rPr>
              <a:t>keskustelun</a:t>
            </a:r>
            <a:r>
              <a:rPr lang="en-US" sz="6600" dirty="0">
                <a:solidFill>
                  <a:srgbClr val="FFFFFF"/>
                </a:solidFill>
                <a:latin typeface="Georgia Pro"/>
                <a:ea typeface="Georgia Pro"/>
                <a:cs typeface="Georgia Pro"/>
                <a:sym typeface="Georgia Pro"/>
              </a:rPr>
              <a:t> </a:t>
            </a:r>
            <a:r>
              <a:rPr lang="en-US" sz="6600" dirty="0" err="1">
                <a:solidFill>
                  <a:srgbClr val="FFFFFF"/>
                </a:solidFill>
                <a:latin typeface="Georgia Pro"/>
                <a:ea typeface="Georgia Pro"/>
                <a:cs typeface="Georgia Pro"/>
                <a:sym typeface="Georgia Pro"/>
              </a:rPr>
              <a:t>aika</a:t>
            </a:r>
            <a:endParaRPr lang="en-US" sz="6600" dirty="0">
              <a:solidFill>
                <a:srgbClr val="FFFFFF"/>
              </a:solidFill>
              <a:latin typeface="Georgia Pro"/>
              <a:ea typeface="Georgia Pro"/>
              <a:cs typeface="Georgia Pro"/>
              <a:sym typeface="Georgia Pro"/>
            </a:endParaRPr>
          </a:p>
        </p:txBody>
      </p:sp>
      <p:sp>
        <p:nvSpPr>
          <p:cNvPr id="5" name="AutoShape 5"/>
          <p:cNvSpPr/>
          <p:nvPr/>
        </p:nvSpPr>
        <p:spPr>
          <a:xfrm>
            <a:off x="1893341" y="4234919"/>
            <a:ext cx="14501319" cy="0"/>
          </a:xfrm>
          <a:prstGeom prst="line">
            <a:avLst/>
          </a:prstGeom>
          <a:ln w="38100" cap="flat">
            <a:solidFill>
              <a:srgbClr val="000000"/>
            </a:solidFill>
            <a:prstDash val="solid"/>
            <a:headEnd type="none" w="sm" len="sm"/>
            <a:tailEnd type="none" w="sm" len="sm"/>
          </a:ln>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6538463" y="8233182"/>
            <a:ext cx="1406696" cy="1981904"/>
            <a:chOff x="0" y="0"/>
            <a:chExt cx="823956" cy="1160878"/>
          </a:xfrm>
        </p:grpSpPr>
        <p:sp>
          <p:nvSpPr>
            <p:cNvPr id="4" name="Freeform 4"/>
            <p:cNvSpPr/>
            <p:nvPr/>
          </p:nvSpPr>
          <p:spPr>
            <a:xfrm>
              <a:off x="0" y="0"/>
              <a:ext cx="823956" cy="1160878"/>
            </a:xfrm>
            <a:custGeom>
              <a:avLst/>
              <a:gdLst/>
              <a:ahLst/>
              <a:cxnLst/>
              <a:rect l="l" t="t" r="r" b="b"/>
              <a:pathLst>
                <a:path w="823956" h="1160878">
                  <a:moveTo>
                    <a:pt x="0" y="0"/>
                  </a:moveTo>
                  <a:lnTo>
                    <a:pt x="823956" y="0"/>
                  </a:lnTo>
                  <a:lnTo>
                    <a:pt x="823956" y="1160878"/>
                  </a:lnTo>
                  <a:lnTo>
                    <a:pt x="0" y="1160878"/>
                  </a:lnTo>
                  <a:close/>
                </a:path>
              </a:pathLst>
            </a:custGeom>
            <a:blipFill>
              <a:blip r:embed="rId3"/>
              <a:stretch>
                <a:fillRect l="-20350" r="-20350"/>
              </a:stretch>
            </a:blipFill>
          </p:spPr>
        </p:sp>
      </p:grpSp>
      <p:grpSp>
        <p:nvGrpSpPr>
          <p:cNvPr id="5" name="Group 5"/>
          <p:cNvGrpSpPr/>
          <p:nvPr/>
        </p:nvGrpSpPr>
        <p:grpSpPr>
          <a:xfrm>
            <a:off x="119617" y="37713"/>
            <a:ext cx="18048765" cy="8037480"/>
            <a:chOff x="0" y="0"/>
            <a:chExt cx="2206047" cy="982398"/>
          </a:xfrm>
        </p:grpSpPr>
        <p:sp>
          <p:nvSpPr>
            <p:cNvPr id="6" name="Freeform 6"/>
            <p:cNvSpPr/>
            <p:nvPr/>
          </p:nvSpPr>
          <p:spPr>
            <a:xfrm>
              <a:off x="0" y="0"/>
              <a:ext cx="2206048" cy="982398"/>
            </a:xfrm>
            <a:custGeom>
              <a:avLst/>
              <a:gdLst/>
              <a:ahLst/>
              <a:cxnLst/>
              <a:rect l="l" t="t" r="r" b="b"/>
              <a:pathLst>
                <a:path w="2206048" h="982398">
                  <a:moveTo>
                    <a:pt x="0" y="0"/>
                  </a:moveTo>
                  <a:lnTo>
                    <a:pt x="2206048" y="0"/>
                  </a:lnTo>
                  <a:lnTo>
                    <a:pt x="2206048" y="982398"/>
                  </a:lnTo>
                  <a:lnTo>
                    <a:pt x="0" y="982398"/>
                  </a:lnTo>
                  <a:close/>
                </a:path>
              </a:pathLst>
            </a:custGeom>
            <a:blipFill>
              <a:blip r:embed="rId4"/>
              <a:stretch>
                <a:fillRect t="-3665" b="-3665"/>
              </a:stretch>
            </a:blipFill>
          </p:spPr>
        </p:sp>
      </p:grpSp>
      <p:grpSp>
        <p:nvGrpSpPr>
          <p:cNvPr id="7" name="Group 7"/>
          <p:cNvGrpSpPr/>
          <p:nvPr/>
        </p:nvGrpSpPr>
        <p:grpSpPr>
          <a:xfrm>
            <a:off x="119617" y="8692590"/>
            <a:ext cx="14087310" cy="1121895"/>
            <a:chOff x="0" y="0"/>
            <a:chExt cx="18783080" cy="1495859"/>
          </a:xfrm>
        </p:grpSpPr>
        <p:sp>
          <p:nvSpPr>
            <p:cNvPr id="8" name="TextBox 8"/>
            <p:cNvSpPr txBox="1"/>
            <p:nvPr/>
          </p:nvSpPr>
          <p:spPr>
            <a:xfrm>
              <a:off x="0" y="28575"/>
              <a:ext cx="18783080" cy="913776"/>
            </a:xfrm>
            <a:prstGeom prst="rect">
              <a:avLst/>
            </a:prstGeom>
          </p:spPr>
          <p:txBody>
            <a:bodyPr lIns="0" tIns="0" rIns="0" bIns="0" rtlCol="0" anchor="t">
              <a:spAutoFit/>
            </a:bodyPr>
            <a:lstStyle/>
            <a:p>
              <a:pPr marL="0" lvl="0" indent="0" algn="l">
                <a:lnSpc>
                  <a:spcPts val="5115"/>
                </a:lnSpc>
              </a:pPr>
              <a:r>
                <a:rPr lang="en-US" sz="4650" b="1">
                  <a:solidFill>
                    <a:srgbClr val="FFFFFF"/>
                  </a:solidFill>
                  <a:latin typeface="Georgia Pro Bold"/>
                  <a:ea typeface="Georgia Pro Bold"/>
                  <a:cs typeface="Georgia Pro Bold"/>
                  <a:sym typeface="Georgia Pro Bold"/>
                </a:rPr>
                <a:t>Lasten urheilun joukkuepelien viitekehys</a:t>
              </a:r>
            </a:p>
          </p:txBody>
        </p:sp>
        <p:sp>
          <p:nvSpPr>
            <p:cNvPr id="9" name="TextBox 9"/>
            <p:cNvSpPr txBox="1"/>
            <p:nvPr/>
          </p:nvSpPr>
          <p:spPr>
            <a:xfrm>
              <a:off x="0" y="1094539"/>
              <a:ext cx="18783080" cy="401320"/>
            </a:xfrm>
            <a:prstGeom prst="rect">
              <a:avLst/>
            </a:prstGeom>
          </p:spPr>
          <p:txBody>
            <a:bodyPr lIns="0" tIns="0" rIns="0" bIns="0" rtlCol="0" anchor="t">
              <a:spAutoFit/>
            </a:bodyPr>
            <a:lstStyle/>
            <a:p>
              <a:pPr marL="0" lvl="0" indent="0" algn="l">
                <a:lnSpc>
                  <a:spcPts val="2587"/>
                </a:lnSpc>
              </a:pPr>
              <a:r>
                <a:rPr lang="en-US" sz="1725" u="sng">
                  <a:solidFill>
                    <a:srgbClr val="FFFFFF"/>
                  </a:solidFill>
                  <a:latin typeface="Georgia Pro"/>
                  <a:ea typeface="Georgia Pro"/>
                  <a:cs typeface="Georgia Pro"/>
                  <a:sym typeface="Georgia Pro"/>
                  <a:hlinkClick r:id="rId5" tooltip="https://olympiakomitea.kuvat.fi/kuvat/Materiaalipankki/Valmentajille+ja+ohjaajille/Joukkuepelien+lasten+urheilun+viitekehys+2025.pdf"/>
                </a:rPr>
                <a:t>https://olympiakomitea.kuvat.fi/kuvat/Materiaalipankki/Valmentajille+ja+ohjaajille/Joukkuepelien+lasten+urheilun+viitekehys+2025.pdf</a:t>
              </a:r>
            </a:p>
          </p:txBody>
        </p:sp>
      </p:grpSp>
      <p:sp>
        <p:nvSpPr>
          <p:cNvPr id="10" name="AutoShape 10"/>
          <p:cNvSpPr/>
          <p:nvPr/>
        </p:nvSpPr>
        <p:spPr>
          <a:xfrm>
            <a:off x="669848" y="9248775"/>
            <a:ext cx="16230600" cy="0"/>
          </a:xfrm>
          <a:prstGeom prst="line">
            <a:avLst/>
          </a:prstGeom>
          <a:ln w="9525" cap="flat">
            <a:solidFill>
              <a:srgbClr val="1F2167"/>
            </a:solidFill>
            <a:prstDash val="solid"/>
            <a:headEnd type="none" w="sm" len="sm"/>
            <a:tailEnd type="none" w="sm" len="sm"/>
          </a:ln>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91440" y="0"/>
            <a:ext cx="3424306" cy="3424306"/>
          </a:xfrm>
          <a:custGeom>
            <a:avLst/>
            <a:gdLst/>
            <a:ahLst/>
            <a:cxnLst/>
            <a:rect l="l" t="t" r="r" b="b"/>
            <a:pathLst>
              <a:path w="3424306" h="3424306">
                <a:moveTo>
                  <a:pt x="0" y="0"/>
                </a:moveTo>
                <a:lnTo>
                  <a:pt x="3424306" y="0"/>
                </a:lnTo>
                <a:lnTo>
                  <a:pt x="3424306" y="3424306"/>
                </a:lnTo>
                <a:lnTo>
                  <a:pt x="0" y="34243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91440" y="115153"/>
            <a:ext cx="3110283" cy="3110271"/>
            <a:chOff x="0" y="0"/>
            <a:chExt cx="6350000" cy="6349975"/>
          </a:xfrm>
        </p:grpSpPr>
        <p:sp>
          <p:nvSpPr>
            <p:cNvPr id="5" name="Freeform 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t="-67" b="-67"/>
              </a:stretch>
            </a:blipFill>
          </p:spPr>
        </p:sp>
      </p:grpSp>
      <p:sp>
        <p:nvSpPr>
          <p:cNvPr id="6" name="TextBox 6"/>
          <p:cNvSpPr txBox="1"/>
          <p:nvPr/>
        </p:nvSpPr>
        <p:spPr>
          <a:xfrm>
            <a:off x="4424838" y="895107"/>
            <a:ext cx="14628722" cy="752475"/>
          </a:xfrm>
          <a:prstGeom prst="rect">
            <a:avLst/>
          </a:prstGeom>
        </p:spPr>
        <p:txBody>
          <a:bodyPr lIns="0" tIns="0" rIns="0" bIns="0" rtlCol="0" anchor="t">
            <a:spAutoFit/>
          </a:bodyPr>
          <a:lstStyle/>
          <a:p>
            <a:pPr marL="0" lvl="0" indent="0" algn="l">
              <a:lnSpc>
                <a:spcPts val="5923"/>
              </a:lnSpc>
            </a:pPr>
            <a:r>
              <a:rPr lang="en-US" sz="4936" b="1">
                <a:solidFill>
                  <a:srgbClr val="FFFFFF"/>
                </a:solidFill>
                <a:latin typeface="Georgia Pro Bold"/>
                <a:ea typeface="Georgia Pro Bold"/>
                <a:cs typeface="Georgia Pro Bold"/>
                <a:sym typeface="Georgia Pro Bold"/>
              </a:rPr>
              <a:t>Lasten urheilun joukkuepelien viitekehys</a:t>
            </a:r>
          </a:p>
        </p:txBody>
      </p:sp>
      <p:sp>
        <p:nvSpPr>
          <p:cNvPr id="7" name="TextBox 7"/>
          <p:cNvSpPr txBox="1"/>
          <p:nvPr/>
        </p:nvSpPr>
        <p:spPr>
          <a:xfrm>
            <a:off x="4253685" y="2064511"/>
            <a:ext cx="13005615" cy="658783"/>
          </a:xfrm>
          <a:prstGeom prst="rect">
            <a:avLst/>
          </a:prstGeom>
        </p:spPr>
        <p:txBody>
          <a:bodyPr lIns="0" tIns="0" rIns="0" bIns="0" rtlCol="0" anchor="t">
            <a:spAutoFit/>
          </a:bodyPr>
          <a:lstStyle/>
          <a:p>
            <a:pPr marL="0" lvl="0" indent="0" algn="l">
              <a:lnSpc>
                <a:spcPts val="5261"/>
              </a:lnSpc>
            </a:pPr>
            <a:endParaRPr/>
          </a:p>
        </p:txBody>
      </p:sp>
      <p:sp>
        <p:nvSpPr>
          <p:cNvPr id="8" name="TextBox 8"/>
          <p:cNvSpPr txBox="1"/>
          <p:nvPr/>
        </p:nvSpPr>
        <p:spPr>
          <a:xfrm>
            <a:off x="3515746" y="1944931"/>
            <a:ext cx="14772254" cy="7515584"/>
          </a:xfrm>
          <a:prstGeom prst="rect">
            <a:avLst/>
          </a:prstGeom>
        </p:spPr>
        <p:txBody>
          <a:bodyPr lIns="0" tIns="0" rIns="0" bIns="0" rtlCol="0" anchor="t">
            <a:spAutoFit/>
          </a:bodyPr>
          <a:lstStyle/>
          <a:p>
            <a:pPr marL="691034" lvl="1" indent="-345517" algn="l">
              <a:lnSpc>
                <a:spcPts val="4160"/>
              </a:lnSpc>
              <a:buFont typeface="Arial"/>
              <a:buChar char="•"/>
            </a:pPr>
            <a:r>
              <a:rPr lang="en-US" sz="3200" dirty="0">
                <a:solidFill>
                  <a:srgbClr val="FFFFFF"/>
                </a:solidFill>
                <a:latin typeface="Georgia Pro"/>
                <a:ea typeface="Georgia Pro"/>
                <a:cs typeface="Georgia Pro"/>
                <a:sym typeface="Georgia Pro"/>
              </a:rPr>
              <a:t>”</a:t>
            </a:r>
            <a:r>
              <a:rPr lang="en-US" sz="3200" dirty="0" err="1">
                <a:solidFill>
                  <a:srgbClr val="FFFFFF"/>
                </a:solidFill>
                <a:latin typeface="Georgia Pro"/>
                <a:ea typeface="Georgia Pro"/>
                <a:cs typeface="Georgia Pro"/>
                <a:sym typeface="Georgia Pro"/>
              </a:rPr>
              <a:t>Kehittävä</a:t>
            </a:r>
            <a:r>
              <a:rPr lang="en-US" sz="3200" dirty="0">
                <a:solidFill>
                  <a:srgbClr val="FFFFFF"/>
                </a:solidFill>
                <a:latin typeface="Georgia Pro"/>
                <a:ea typeface="Georgia Pro"/>
                <a:cs typeface="Georgia Pro"/>
                <a:sym typeface="Georgia Pro"/>
              </a:rPr>
              <a:t> ja </a:t>
            </a:r>
            <a:r>
              <a:rPr lang="en-US" sz="3200" dirty="0" err="1">
                <a:solidFill>
                  <a:srgbClr val="FFFFFF"/>
                </a:solidFill>
                <a:latin typeface="Georgia Pro"/>
                <a:ea typeface="Georgia Pro"/>
                <a:cs typeface="Georgia Pro"/>
                <a:sym typeface="Georgia Pro"/>
              </a:rPr>
              <a:t>oppimista</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tukeva</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harjoitusvaste</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mahdollistetaan</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runsaalla</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liikkeellä</a:t>
            </a:r>
            <a:r>
              <a:rPr lang="en-US" sz="3200" dirty="0">
                <a:solidFill>
                  <a:srgbClr val="FFFFFF"/>
                </a:solidFill>
                <a:latin typeface="Georgia Pro"/>
                <a:ea typeface="Georgia Pro"/>
                <a:cs typeface="Georgia Pro"/>
                <a:sym typeface="Georgia Pro"/>
              </a:rPr>
              <a:t> ja </a:t>
            </a:r>
            <a:r>
              <a:rPr lang="en-US" sz="3200" dirty="0" err="1">
                <a:solidFill>
                  <a:srgbClr val="FFFFFF"/>
                </a:solidFill>
                <a:latin typeface="Georgia Pro"/>
                <a:ea typeface="Georgia Pro"/>
                <a:cs typeface="Georgia Pro"/>
                <a:sym typeface="Georgia Pro"/>
              </a:rPr>
              <a:t>toistomäärillä</a:t>
            </a:r>
            <a:r>
              <a:rPr lang="en-US" sz="3200" dirty="0">
                <a:solidFill>
                  <a:srgbClr val="FFFFFF"/>
                </a:solidFill>
                <a:latin typeface="Georgia Pro"/>
                <a:ea typeface="Georgia Pro"/>
                <a:cs typeface="Georgia Pro"/>
                <a:sym typeface="Georgia Pro"/>
              </a:rPr>
              <a:t>. Lasten </a:t>
            </a:r>
            <a:r>
              <a:rPr lang="en-US" sz="3200" dirty="0" err="1">
                <a:solidFill>
                  <a:srgbClr val="FFFFFF"/>
                </a:solidFill>
                <a:latin typeface="Georgia Pro"/>
                <a:ea typeface="Georgia Pro"/>
                <a:cs typeface="Georgia Pro"/>
                <a:sym typeface="Georgia Pro"/>
              </a:rPr>
              <a:t>oppiminen</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tapahtuu</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toiminnan</a:t>
            </a:r>
            <a:r>
              <a:rPr lang="en-US" sz="3200" dirty="0">
                <a:solidFill>
                  <a:srgbClr val="FFFFFF"/>
                </a:solidFill>
                <a:latin typeface="Georgia Pro"/>
                <a:ea typeface="Georgia Pro"/>
                <a:cs typeface="Georgia Pro"/>
                <a:sym typeface="Georgia Pro"/>
              </a:rPr>
              <a:t> ja </a:t>
            </a:r>
            <a:r>
              <a:rPr lang="en-US" sz="3200" dirty="0" err="1">
                <a:solidFill>
                  <a:srgbClr val="FFFFFF"/>
                </a:solidFill>
                <a:latin typeface="Georgia Pro"/>
                <a:ea typeface="Georgia Pro"/>
                <a:cs typeface="Georgia Pro"/>
                <a:sym typeface="Georgia Pro"/>
              </a:rPr>
              <a:t>toistojen</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kautta</a:t>
            </a:r>
            <a:r>
              <a:rPr lang="en-US" sz="3200" dirty="0">
                <a:solidFill>
                  <a:srgbClr val="FFFFFF"/>
                </a:solidFill>
                <a:latin typeface="Georgia Pro"/>
                <a:ea typeface="Georgia Pro"/>
                <a:cs typeface="Georgia Pro"/>
                <a:sym typeface="Georgia Pro"/>
              </a:rPr>
              <a:t>.”</a:t>
            </a:r>
          </a:p>
          <a:p>
            <a:pPr algn="l">
              <a:lnSpc>
                <a:spcPts val="4160"/>
              </a:lnSpc>
            </a:pPr>
            <a:endParaRPr lang="en-US" sz="3200" dirty="0">
              <a:solidFill>
                <a:srgbClr val="FFFFFF"/>
              </a:solidFill>
              <a:latin typeface="Georgia Pro"/>
              <a:ea typeface="Georgia Pro"/>
              <a:cs typeface="Georgia Pro"/>
              <a:sym typeface="Georgia Pro"/>
            </a:endParaRPr>
          </a:p>
          <a:p>
            <a:pPr marL="691034" lvl="1" indent="-345517" algn="l">
              <a:lnSpc>
                <a:spcPts val="4160"/>
              </a:lnSpc>
              <a:buFont typeface="Arial"/>
              <a:buChar char="•"/>
            </a:pPr>
            <a:r>
              <a:rPr lang="en-US" sz="3200" dirty="0">
                <a:solidFill>
                  <a:srgbClr val="FFFFFF"/>
                </a:solidFill>
                <a:latin typeface="Georgia Pro"/>
                <a:ea typeface="Georgia Pro"/>
                <a:cs typeface="Georgia Pro"/>
                <a:sym typeface="Georgia Pro"/>
              </a:rPr>
              <a:t>”Lapsi </a:t>
            </a:r>
            <a:r>
              <a:rPr lang="en-US" sz="3200" dirty="0" err="1">
                <a:solidFill>
                  <a:srgbClr val="FFFFFF"/>
                </a:solidFill>
                <a:latin typeface="Georgia Pro"/>
                <a:ea typeface="Georgia Pro"/>
                <a:cs typeface="Georgia Pro"/>
                <a:sym typeface="Georgia Pro"/>
              </a:rPr>
              <a:t>nähdään</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toimijana</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jonka</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tarpeita</a:t>
            </a:r>
            <a:r>
              <a:rPr lang="en-US" sz="3200" dirty="0">
                <a:solidFill>
                  <a:srgbClr val="FFFFFF"/>
                </a:solidFill>
                <a:latin typeface="Georgia Pro"/>
                <a:ea typeface="Georgia Pro"/>
                <a:cs typeface="Georgia Pro"/>
                <a:sym typeface="Georgia Pro"/>
              </a:rPr>
              <a:t> ja </a:t>
            </a:r>
            <a:r>
              <a:rPr lang="en-US" sz="3200" dirty="0" err="1">
                <a:solidFill>
                  <a:srgbClr val="FFFFFF"/>
                </a:solidFill>
                <a:latin typeface="Georgia Pro"/>
                <a:ea typeface="Georgia Pro"/>
                <a:cs typeface="Georgia Pro"/>
                <a:sym typeface="Georgia Pro"/>
              </a:rPr>
              <a:t>toiveita</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kuullaan</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häntä</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itseään</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koskevien</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asioiden</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käsittelyssä</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sekä</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toiminnan</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suunnittelussa</a:t>
            </a:r>
            <a:r>
              <a:rPr lang="en-US" sz="3200" dirty="0">
                <a:solidFill>
                  <a:srgbClr val="FFFFFF"/>
                </a:solidFill>
                <a:latin typeface="Georgia Pro"/>
                <a:ea typeface="Georgia Pro"/>
                <a:cs typeface="Georgia Pro"/>
                <a:sym typeface="Georgia Pro"/>
              </a:rPr>
              <a:t>.”</a:t>
            </a:r>
          </a:p>
          <a:p>
            <a:pPr algn="l">
              <a:lnSpc>
                <a:spcPts val="4160"/>
              </a:lnSpc>
            </a:pPr>
            <a:endParaRPr lang="en-US" sz="3200" dirty="0">
              <a:solidFill>
                <a:srgbClr val="FFFFFF"/>
              </a:solidFill>
              <a:latin typeface="Georgia Pro"/>
              <a:ea typeface="Georgia Pro"/>
              <a:cs typeface="Georgia Pro"/>
              <a:sym typeface="Georgia Pro"/>
            </a:endParaRPr>
          </a:p>
          <a:p>
            <a:pPr marL="691034" lvl="1" indent="-345517" algn="l">
              <a:lnSpc>
                <a:spcPts val="4160"/>
              </a:lnSpc>
              <a:buFont typeface="Arial"/>
              <a:buChar char="•"/>
            </a:pPr>
            <a:r>
              <a:rPr lang="en-US" sz="3200" dirty="0">
                <a:solidFill>
                  <a:srgbClr val="FFFFFF"/>
                </a:solidFill>
                <a:latin typeface="Georgia Pro"/>
                <a:ea typeface="Georgia Pro"/>
                <a:cs typeface="Georgia Pro"/>
                <a:sym typeface="Georgia Pro"/>
              </a:rPr>
              <a:t>”</a:t>
            </a:r>
            <a:r>
              <a:rPr lang="en-US" sz="3200" dirty="0" err="1">
                <a:solidFill>
                  <a:srgbClr val="FFFFFF"/>
                </a:solidFill>
                <a:latin typeface="Georgia Pro"/>
                <a:ea typeface="Georgia Pro"/>
                <a:cs typeface="Georgia Pro"/>
                <a:sym typeface="Georgia Pro"/>
              </a:rPr>
              <a:t>Kehittävä</a:t>
            </a:r>
            <a:r>
              <a:rPr lang="en-US" sz="3200" dirty="0">
                <a:solidFill>
                  <a:srgbClr val="FFFFFF"/>
                </a:solidFill>
                <a:latin typeface="Georgia Pro"/>
                <a:ea typeface="Georgia Pro"/>
                <a:cs typeface="Georgia Pro"/>
                <a:sym typeface="Georgia Pro"/>
              </a:rPr>
              <a:t> ja </a:t>
            </a:r>
            <a:r>
              <a:rPr lang="en-US" sz="3200" dirty="0" err="1">
                <a:solidFill>
                  <a:srgbClr val="FFFFFF"/>
                </a:solidFill>
                <a:latin typeface="Georgia Pro"/>
                <a:ea typeface="Georgia Pro"/>
                <a:cs typeface="Georgia Pro"/>
                <a:sym typeface="Georgia Pro"/>
              </a:rPr>
              <a:t>oppimista</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tukeva</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pelin</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intensiteetti</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mahdollistetaan</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sopivalla</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pelaajamäärällä</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sekä</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kentän</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muodolla</a:t>
            </a:r>
            <a:r>
              <a:rPr lang="en-US" sz="3200" dirty="0">
                <a:solidFill>
                  <a:srgbClr val="FFFFFF"/>
                </a:solidFill>
                <a:latin typeface="Georgia Pro"/>
                <a:ea typeface="Georgia Pro"/>
                <a:cs typeface="Georgia Pro"/>
                <a:sym typeface="Georgia Pro"/>
              </a:rPr>
              <a:t> ja </a:t>
            </a:r>
            <a:r>
              <a:rPr lang="en-US" sz="3200" dirty="0" err="1">
                <a:solidFill>
                  <a:srgbClr val="FFFFFF"/>
                </a:solidFill>
                <a:latin typeface="Georgia Pro"/>
                <a:ea typeface="Georgia Pro"/>
                <a:cs typeface="Georgia Pro"/>
                <a:sym typeface="Georgia Pro"/>
              </a:rPr>
              <a:t>koolla</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Pelissä</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kilpaileminen</a:t>
            </a:r>
            <a:r>
              <a:rPr lang="en-US" sz="3200" dirty="0">
                <a:solidFill>
                  <a:srgbClr val="FFFFFF"/>
                </a:solidFill>
                <a:latin typeface="Georgia Pro"/>
                <a:ea typeface="Georgia Pro"/>
                <a:cs typeface="Georgia Pro"/>
                <a:sym typeface="Georgia Pro"/>
              </a:rPr>
              <a:t> on </a:t>
            </a:r>
            <a:r>
              <a:rPr lang="en-US" sz="3200" dirty="0" err="1">
                <a:solidFill>
                  <a:srgbClr val="FFFFFF"/>
                </a:solidFill>
                <a:latin typeface="Georgia Pro"/>
                <a:ea typeface="Georgia Pro"/>
                <a:cs typeface="Georgia Pro"/>
                <a:sym typeface="Georgia Pro"/>
              </a:rPr>
              <a:t>luontevasti</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läsnä</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kun</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lajinomainen</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vauhti</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liike</a:t>
            </a:r>
            <a:r>
              <a:rPr lang="en-US" sz="3200" dirty="0">
                <a:solidFill>
                  <a:srgbClr val="FFFFFF"/>
                </a:solidFill>
                <a:latin typeface="Georgia Pro"/>
                <a:ea typeface="Georgia Pro"/>
                <a:cs typeface="Georgia Pro"/>
                <a:sym typeface="Georgia Pro"/>
              </a:rPr>
              <a:t> ja </a:t>
            </a:r>
            <a:r>
              <a:rPr lang="en-US" sz="3200" dirty="0" err="1">
                <a:solidFill>
                  <a:srgbClr val="FFFFFF"/>
                </a:solidFill>
                <a:latin typeface="Georgia Pro"/>
                <a:ea typeface="Georgia Pro"/>
                <a:cs typeface="Georgia Pro"/>
                <a:sym typeface="Georgia Pro"/>
              </a:rPr>
              <a:t>toistot</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toteutuvat</a:t>
            </a:r>
            <a:r>
              <a:rPr lang="en-US" sz="3200" dirty="0">
                <a:solidFill>
                  <a:srgbClr val="FFFFFF"/>
                </a:solidFill>
                <a:latin typeface="Georgia Pro"/>
                <a:ea typeface="Georgia Pro"/>
                <a:cs typeface="Georgia Pro"/>
                <a:sym typeface="Georgia Pro"/>
              </a:rPr>
              <a:t>.”</a:t>
            </a:r>
          </a:p>
          <a:p>
            <a:pPr algn="l">
              <a:lnSpc>
                <a:spcPts val="4160"/>
              </a:lnSpc>
            </a:pPr>
            <a:endParaRPr lang="en-US" sz="3200" dirty="0">
              <a:solidFill>
                <a:srgbClr val="FFFFFF"/>
              </a:solidFill>
              <a:latin typeface="Georgia Pro"/>
              <a:ea typeface="Georgia Pro"/>
              <a:cs typeface="Georgia Pro"/>
              <a:sym typeface="Georgia Pro"/>
            </a:endParaRPr>
          </a:p>
          <a:p>
            <a:pPr marL="691034" lvl="1" indent="-345517" algn="l">
              <a:lnSpc>
                <a:spcPts val="4160"/>
              </a:lnSpc>
              <a:buFont typeface="Arial"/>
              <a:buChar char="•"/>
            </a:pPr>
            <a:r>
              <a:rPr lang="en-US" sz="3200" dirty="0">
                <a:solidFill>
                  <a:srgbClr val="FFFFFF"/>
                </a:solidFill>
                <a:latin typeface="Georgia Pro"/>
                <a:ea typeface="Georgia Pro"/>
                <a:cs typeface="Georgia Pro"/>
                <a:sym typeface="Georgia Pro"/>
              </a:rPr>
              <a:t>”</a:t>
            </a:r>
            <a:r>
              <a:rPr lang="en-US" sz="3200" dirty="0" err="1">
                <a:solidFill>
                  <a:srgbClr val="FFFFFF"/>
                </a:solidFill>
                <a:latin typeface="Georgia Pro"/>
                <a:ea typeface="Georgia Pro"/>
                <a:cs typeface="Georgia Pro"/>
                <a:sym typeface="Georgia Pro"/>
              </a:rPr>
              <a:t>Pelipäivänä</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pelaajalle</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tulee</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paljon</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peliä</a:t>
            </a:r>
            <a:r>
              <a:rPr lang="en-US" sz="3200" dirty="0">
                <a:solidFill>
                  <a:srgbClr val="FFFFFF"/>
                </a:solidFill>
                <a:latin typeface="Georgia Pro"/>
                <a:ea typeface="Georgia Pro"/>
                <a:cs typeface="Georgia Pro"/>
                <a:sym typeface="Georgia Pro"/>
              </a:rPr>
              <a:t>, ja </a:t>
            </a:r>
            <a:r>
              <a:rPr lang="en-US" sz="3200" dirty="0" err="1">
                <a:solidFill>
                  <a:srgbClr val="FFFFFF"/>
                </a:solidFill>
                <a:latin typeface="Georgia Pro"/>
                <a:ea typeface="Georgia Pro"/>
                <a:cs typeface="Georgia Pro"/>
                <a:sym typeface="Georgia Pro"/>
              </a:rPr>
              <a:t>ottelutapahtumiin</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nimetään</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sellainen</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määrä</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pelaajia</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joka</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mahdollistaa</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osallisuuden</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otteluun</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kaikille</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kokoonpanossa</a:t>
            </a:r>
            <a:r>
              <a:rPr lang="en-US" sz="3200" dirty="0">
                <a:solidFill>
                  <a:srgbClr val="FFFFFF"/>
                </a:solidFill>
                <a:latin typeface="Georgia Pro"/>
                <a:ea typeface="Georgia Pro"/>
                <a:cs typeface="Georgia Pro"/>
                <a:sym typeface="Georgia Pro"/>
              </a:rPr>
              <a:t> </a:t>
            </a:r>
            <a:r>
              <a:rPr lang="en-US" sz="3200" dirty="0" err="1">
                <a:solidFill>
                  <a:srgbClr val="FFFFFF"/>
                </a:solidFill>
                <a:latin typeface="Georgia Pro"/>
                <a:ea typeface="Georgia Pro"/>
                <a:cs typeface="Georgia Pro"/>
                <a:sym typeface="Georgia Pro"/>
              </a:rPr>
              <a:t>oleville</a:t>
            </a:r>
            <a:r>
              <a:rPr lang="en-US" sz="3200" dirty="0">
                <a:solidFill>
                  <a:srgbClr val="FFFFFF"/>
                </a:solidFill>
                <a:latin typeface="Georgia Pro"/>
                <a:ea typeface="Georgia Pro"/>
                <a:cs typeface="Georgia Pro"/>
                <a:sym typeface="Georgia Pro"/>
              </a:rPr>
              <a:t>.”</a:t>
            </a:r>
          </a:p>
        </p:txBody>
      </p:sp>
      <p:sp>
        <p:nvSpPr>
          <p:cNvPr id="9" name="TextBox 9"/>
          <p:cNvSpPr txBox="1"/>
          <p:nvPr/>
        </p:nvSpPr>
        <p:spPr>
          <a:xfrm>
            <a:off x="228600" y="9615128"/>
            <a:ext cx="16808165" cy="323850"/>
          </a:xfrm>
          <a:prstGeom prst="rect">
            <a:avLst/>
          </a:prstGeom>
        </p:spPr>
        <p:txBody>
          <a:bodyPr lIns="0" tIns="0" rIns="0" bIns="0" rtlCol="0" anchor="t">
            <a:spAutoFit/>
          </a:bodyPr>
          <a:lstStyle/>
          <a:p>
            <a:pPr algn="l">
              <a:lnSpc>
                <a:spcPts val="2520"/>
              </a:lnSpc>
            </a:pPr>
            <a:r>
              <a:rPr lang="en-US" sz="2100" u="sng" dirty="0">
                <a:solidFill>
                  <a:srgbClr val="FFFFFF"/>
                </a:solidFill>
                <a:latin typeface="Georgia Pro"/>
                <a:ea typeface="Georgia Pro"/>
                <a:cs typeface="Georgia Pro"/>
                <a:sym typeface="Georgia Pro"/>
                <a:hlinkClick r:id="rId6" tooltip="https://olympiakomitea.kuvat.fi/kuvat/Materiaalipankki/Valmentajille+ja+ohjaajille/Joukkuepelien+lasten+urheilun+viitekehys+2025.pdf"/>
              </a:rPr>
              <a:t>https://olympiakomitea.kuvat.fi/kuvat/Materiaalipankki/Valmentajille+ja+ohjaajille/Joukkuepelien+lasten+urheilun+viitekehys+2025.pdf</a:t>
            </a:r>
            <a:r>
              <a:rPr lang="en-US" sz="2100" dirty="0">
                <a:solidFill>
                  <a:srgbClr val="FFFFFF"/>
                </a:solidFill>
                <a:latin typeface="Georgia Pro"/>
                <a:ea typeface="Georgia Pro"/>
                <a:cs typeface="Georgia Pro"/>
                <a:sym typeface="Georgia Pro"/>
              </a:rPr>
              <a:t> </a:t>
            </a:r>
          </a:p>
        </p:txBody>
      </p:sp>
    </p:spTree>
  </p:cSld>
  <p:clrMapOvr>
    <a:masterClrMapping/>
  </p:clrMapOvr>
  <p:transition spd="slow">
    <p:cover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382766" y="309453"/>
            <a:ext cx="4026053" cy="4026053"/>
          </a:xfrm>
          <a:custGeom>
            <a:avLst/>
            <a:gdLst/>
            <a:ahLst/>
            <a:cxnLst/>
            <a:rect l="l" t="t" r="r" b="b"/>
            <a:pathLst>
              <a:path w="4026053" h="4026053">
                <a:moveTo>
                  <a:pt x="0" y="0"/>
                </a:moveTo>
                <a:lnTo>
                  <a:pt x="4026053" y="0"/>
                </a:lnTo>
                <a:lnTo>
                  <a:pt x="4026053" y="4026053"/>
                </a:lnTo>
                <a:lnTo>
                  <a:pt x="0" y="40260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541607" y="557147"/>
            <a:ext cx="3708370" cy="3708355"/>
            <a:chOff x="0" y="0"/>
            <a:chExt cx="6350000" cy="6349975"/>
          </a:xfrm>
        </p:grpSpPr>
        <p:sp>
          <p:nvSpPr>
            <p:cNvPr id="5" name="Freeform 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t="-67" b="-67"/>
              </a:stretch>
            </a:blipFill>
          </p:spPr>
        </p:sp>
      </p:grpSp>
      <p:sp>
        <p:nvSpPr>
          <p:cNvPr id="6" name="TextBox 6"/>
          <p:cNvSpPr txBox="1"/>
          <p:nvPr/>
        </p:nvSpPr>
        <p:spPr>
          <a:xfrm>
            <a:off x="4891355" y="657225"/>
            <a:ext cx="14497134" cy="723900"/>
          </a:xfrm>
          <a:prstGeom prst="rect">
            <a:avLst/>
          </a:prstGeom>
        </p:spPr>
        <p:txBody>
          <a:bodyPr lIns="0" tIns="0" rIns="0" bIns="0" rtlCol="0" anchor="t">
            <a:spAutoFit/>
          </a:bodyPr>
          <a:lstStyle/>
          <a:p>
            <a:pPr marL="0" lvl="0" indent="0" algn="l">
              <a:lnSpc>
                <a:spcPts val="5616"/>
              </a:lnSpc>
            </a:pPr>
            <a:r>
              <a:rPr lang="en-US" sz="4680" b="1">
                <a:solidFill>
                  <a:srgbClr val="FFFFFF"/>
                </a:solidFill>
                <a:latin typeface="Georgia Pro Bold"/>
                <a:ea typeface="Georgia Pro Bold"/>
                <a:cs typeface="Georgia Pro Bold"/>
                <a:sym typeface="Georgia Pro Bold"/>
              </a:rPr>
              <a:t>Lasten urheilun joukkuepelien viitekehys</a:t>
            </a:r>
          </a:p>
        </p:txBody>
      </p:sp>
      <p:sp>
        <p:nvSpPr>
          <p:cNvPr id="7" name="TextBox 7"/>
          <p:cNvSpPr txBox="1"/>
          <p:nvPr/>
        </p:nvSpPr>
        <p:spPr>
          <a:xfrm>
            <a:off x="4955761" y="2945277"/>
            <a:ext cx="12303539" cy="592455"/>
          </a:xfrm>
          <a:prstGeom prst="rect">
            <a:avLst/>
          </a:prstGeom>
        </p:spPr>
        <p:txBody>
          <a:bodyPr lIns="0" tIns="0" rIns="0" bIns="0" rtlCol="0" anchor="t">
            <a:spAutoFit/>
          </a:bodyPr>
          <a:lstStyle/>
          <a:p>
            <a:pPr marL="0" lvl="0" indent="0" algn="l">
              <a:lnSpc>
                <a:spcPts val="4679"/>
              </a:lnSpc>
            </a:pPr>
            <a:r>
              <a:rPr lang="en-US" sz="3599">
                <a:solidFill>
                  <a:srgbClr val="FFC000"/>
                </a:solidFill>
                <a:latin typeface="Georgia Pro"/>
                <a:ea typeface="Georgia Pro"/>
                <a:cs typeface="Georgia Pro"/>
                <a:sym typeface="Georgia Pro"/>
              </a:rPr>
              <a:t>Hyvän ja vaikuttavan lasten pelitapahtuman tunnusmerkit:</a:t>
            </a:r>
          </a:p>
        </p:txBody>
      </p:sp>
      <p:sp>
        <p:nvSpPr>
          <p:cNvPr id="8" name="TextBox 8"/>
          <p:cNvSpPr txBox="1"/>
          <p:nvPr/>
        </p:nvSpPr>
        <p:spPr>
          <a:xfrm>
            <a:off x="3041717" y="4692523"/>
            <a:ext cx="15246283" cy="4565777"/>
          </a:xfrm>
          <a:prstGeom prst="rect">
            <a:avLst/>
          </a:prstGeom>
        </p:spPr>
        <p:txBody>
          <a:bodyPr lIns="0" tIns="0" rIns="0" bIns="0" rtlCol="0" anchor="t">
            <a:spAutoFit/>
          </a:bodyPr>
          <a:lstStyle/>
          <a:p>
            <a:pPr marL="0" lvl="0" indent="0" algn="l">
              <a:lnSpc>
                <a:spcPts val="3999"/>
              </a:lnSpc>
            </a:pPr>
            <a:r>
              <a:rPr lang="en-US" sz="3076">
                <a:solidFill>
                  <a:srgbClr val="FFFFFF"/>
                </a:solidFill>
                <a:latin typeface="Georgia Pro"/>
                <a:ea typeface="Georgia Pro"/>
                <a:cs typeface="Georgia Pro"/>
                <a:sym typeface="Georgia Pro"/>
              </a:rPr>
              <a:t>1. Yksilölähtöinen valmentaminen: Lasten yksilölliset kohtaamiset sekä spesifi, yrittämiseen ja sinnikkyyteen kannustava palautteenanto, korostuvat valmentajan toiminnassa.</a:t>
            </a:r>
          </a:p>
          <a:p>
            <a:pPr marL="0" lvl="0" indent="0" algn="l">
              <a:lnSpc>
                <a:spcPts val="3999"/>
              </a:lnSpc>
            </a:pPr>
            <a:endParaRPr lang="en-US" sz="3076">
              <a:solidFill>
                <a:srgbClr val="FFFFFF"/>
              </a:solidFill>
              <a:latin typeface="Georgia Pro"/>
              <a:ea typeface="Georgia Pro"/>
              <a:cs typeface="Georgia Pro"/>
              <a:sym typeface="Georgia Pro"/>
            </a:endParaRPr>
          </a:p>
          <a:p>
            <a:pPr marL="0" lvl="0" indent="0" algn="l">
              <a:lnSpc>
                <a:spcPts val="3999"/>
              </a:lnSpc>
            </a:pPr>
            <a:r>
              <a:rPr lang="en-US" sz="3076">
                <a:solidFill>
                  <a:srgbClr val="FFFFFF"/>
                </a:solidFill>
                <a:latin typeface="Georgia Pro"/>
                <a:ea typeface="Georgia Pro"/>
                <a:cs typeface="Georgia Pro"/>
                <a:sym typeface="Georgia Pro"/>
              </a:rPr>
              <a:t>2. Pelaajamäärä, pelimuoto, kentän koko ja peliaika mahdollistavat yksilölle aktiivisen pelitapahtuman.</a:t>
            </a:r>
          </a:p>
          <a:p>
            <a:pPr marL="0" lvl="0" indent="0" algn="l">
              <a:lnSpc>
                <a:spcPts val="3999"/>
              </a:lnSpc>
            </a:pPr>
            <a:endParaRPr lang="en-US" sz="3076">
              <a:solidFill>
                <a:srgbClr val="FFFFFF"/>
              </a:solidFill>
              <a:latin typeface="Georgia Pro"/>
              <a:ea typeface="Georgia Pro"/>
              <a:cs typeface="Georgia Pro"/>
              <a:sym typeface="Georgia Pro"/>
            </a:endParaRPr>
          </a:p>
          <a:p>
            <a:pPr marL="0" lvl="0" indent="0" algn="l">
              <a:lnSpc>
                <a:spcPts val="3999"/>
              </a:lnSpc>
            </a:pPr>
            <a:r>
              <a:rPr lang="en-US" sz="3076">
                <a:solidFill>
                  <a:srgbClr val="FFFFFF"/>
                </a:solidFill>
                <a:latin typeface="Georgia Pro"/>
                <a:ea typeface="Georgia Pro"/>
                <a:cs typeface="Georgia Pro"/>
                <a:sym typeface="Georgia Pro"/>
              </a:rPr>
              <a:t>3. Pelaamisen intensiteetti: valmentajan toiminta ja vuorovaikutus mahdollistavat lasten pelille heittäytymisen ja täysillä yrittämisen.</a:t>
            </a:r>
          </a:p>
        </p:txBody>
      </p:sp>
      <p:sp>
        <p:nvSpPr>
          <p:cNvPr id="9" name="AutoShape 9"/>
          <p:cNvSpPr/>
          <p:nvPr/>
        </p:nvSpPr>
        <p:spPr>
          <a:xfrm>
            <a:off x="4891355" y="3838481"/>
            <a:ext cx="12367945" cy="0"/>
          </a:xfrm>
          <a:prstGeom prst="line">
            <a:avLst/>
          </a:prstGeom>
          <a:ln w="9525" cap="rnd">
            <a:solidFill>
              <a:srgbClr val="000000"/>
            </a:solidFill>
            <a:prstDash val="solid"/>
            <a:headEnd type="none" w="sm" len="sm"/>
            <a:tailEnd type="none" w="sm" len="sm"/>
          </a:ln>
        </p:spPr>
      </p:sp>
      <p:sp>
        <p:nvSpPr>
          <p:cNvPr id="10" name="TextBox 10"/>
          <p:cNvSpPr txBox="1"/>
          <p:nvPr/>
        </p:nvSpPr>
        <p:spPr>
          <a:xfrm>
            <a:off x="228600" y="9750391"/>
            <a:ext cx="16808165" cy="323850"/>
          </a:xfrm>
          <a:prstGeom prst="rect">
            <a:avLst/>
          </a:prstGeom>
        </p:spPr>
        <p:txBody>
          <a:bodyPr lIns="0" tIns="0" rIns="0" bIns="0" rtlCol="0" anchor="t">
            <a:spAutoFit/>
          </a:bodyPr>
          <a:lstStyle/>
          <a:p>
            <a:pPr algn="l">
              <a:lnSpc>
                <a:spcPts val="2520"/>
              </a:lnSpc>
            </a:pPr>
            <a:r>
              <a:rPr lang="en-US" sz="2100" u="sng" dirty="0">
                <a:solidFill>
                  <a:srgbClr val="FFFFFF"/>
                </a:solidFill>
                <a:latin typeface="Georgia Pro"/>
                <a:ea typeface="Georgia Pro"/>
                <a:cs typeface="Georgia Pro"/>
                <a:sym typeface="Georgia Pro"/>
                <a:hlinkClick r:id="rId6" tooltip="https://olympiakomitea.kuvat.fi/kuvat/Materiaalipankki/Valmentajille+ja+ohjaajille/Joukkuepelien+lasten+urheilun+viitekehys+2025.pdf"/>
              </a:rPr>
              <a:t>https://olympiakomitea.kuvat.fi/kuvat/Materiaalipankki/Valmentajille+ja+ohjaajille/Joukkuepelien+lasten+urheilun+viitekehys+2025.pdf</a:t>
            </a:r>
            <a:r>
              <a:rPr lang="en-US" sz="2100" dirty="0">
                <a:solidFill>
                  <a:srgbClr val="FFFFFF"/>
                </a:solidFill>
                <a:latin typeface="Georgia Pro"/>
                <a:ea typeface="Georgia Pro"/>
                <a:cs typeface="Georgia Pro"/>
                <a:sym typeface="Georgia Pro"/>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1028700" y="1019175"/>
            <a:ext cx="5987974" cy="2609850"/>
          </a:xfrm>
          <a:prstGeom prst="rect">
            <a:avLst/>
          </a:prstGeom>
        </p:spPr>
        <p:txBody>
          <a:bodyPr lIns="0" tIns="0" rIns="0" bIns="0" rtlCol="0" anchor="t">
            <a:spAutoFit/>
          </a:bodyPr>
          <a:lstStyle/>
          <a:p>
            <a:pPr marL="0" lvl="0" indent="0" algn="l">
              <a:lnSpc>
                <a:spcPts val="6842"/>
              </a:lnSpc>
              <a:spcBef>
                <a:spcPct val="0"/>
              </a:spcBef>
            </a:pPr>
            <a:r>
              <a:rPr lang="en-US" sz="5702" b="1" u="none">
                <a:solidFill>
                  <a:srgbClr val="FFFFFF"/>
                </a:solidFill>
                <a:latin typeface="Georgia Pro Bold"/>
                <a:ea typeface="Georgia Pro Bold"/>
                <a:cs typeface="Georgia Pro Bold"/>
                <a:sym typeface="Georgia Pro Bold"/>
              </a:rPr>
              <a:t>Lasten urheilun joukkuepelien viitekehys</a:t>
            </a:r>
          </a:p>
        </p:txBody>
      </p:sp>
      <p:grpSp>
        <p:nvGrpSpPr>
          <p:cNvPr id="4" name="Group 4"/>
          <p:cNvGrpSpPr/>
          <p:nvPr/>
        </p:nvGrpSpPr>
        <p:grpSpPr>
          <a:xfrm>
            <a:off x="1028700" y="3709729"/>
            <a:ext cx="5987974" cy="5548571"/>
            <a:chOff x="0" y="0"/>
            <a:chExt cx="1081516" cy="1002154"/>
          </a:xfrm>
        </p:grpSpPr>
        <p:sp>
          <p:nvSpPr>
            <p:cNvPr id="5" name="Freeform 5"/>
            <p:cNvSpPr/>
            <p:nvPr/>
          </p:nvSpPr>
          <p:spPr>
            <a:xfrm>
              <a:off x="0" y="0"/>
              <a:ext cx="1081516" cy="1002154"/>
            </a:xfrm>
            <a:custGeom>
              <a:avLst/>
              <a:gdLst/>
              <a:ahLst/>
              <a:cxnLst/>
              <a:rect l="l" t="t" r="r" b="b"/>
              <a:pathLst>
                <a:path w="1081516" h="1002154">
                  <a:moveTo>
                    <a:pt x="0" y="0"/>
                  </a:moveTo>
                  <a:lnTo>
                    <a:pt x="1081516" y="0"/>
                  </a:lnTo>
                  <a:lnTo>
                    <a:pt x="1081516" y="1002154"/>
                  </a:lnTo>
                  <a:lnTo>
                    <a:pt x="0" y="1002154"/>
                  </a:lnTo>
                  <a:close/>
                </a:path>
              </a:pathLst>
            </a:custGeom>
            <a:blipFill>
              <a:blip r:embed="rId3"/>
              <a:stretch>
                <a:fillRect t="-4032" b="-4032"/>
              </a:stretch>
            </a:blipFill>
          </p:spPr>
        </p:sp>
      </p:grpSp>
      <p:sp>
        <p:nvSpPr>
          <p:cNvPr id="7" name="TextBox 7"/>
          <p:cNvSpPr txBox="1"/>
          <p:nvPr/>
        </p:nvSpPr>
        <p:spPr>
          <a:xfrm>
            <a:off x="7799724" y="1622252"/>
            <a:ext cx="9295824" cy="1989455"/>
          </a:xfrm>
          <a:prstGeom prst="rect">
            <a:avLst/>
          </a:prstGeom>
        </p:spPr>
        <p:txBody>
          <a:bodyPr lIns="0" tIns="0" rIns="0" bIns="0" rtlCol="0" anchor="t">
            <a:spAutoFit/>
          </a:bodyPr>
          <a:lstStyle/>
          <a:p>
            <a:pPr marL="0" lvl="0" indent="0" algn="l">
              <a:lnSpc>
                <a:spcPts val="3219"/>
              </a:lnSpc>
            </a:pPr>
            <a:r>
              <a:rPr lang="en-US" sz="2299" dirty="0">
                <a:solidFill>
                  <a:srgbClr val="FFFFFF"/>
                </a:solidFill>
                <a:latin typeface="Georgia Pro"/>
                <a:ea typeface="Georgia Pro"/>
                <a:cs typeface="Georgia Pro"/>
                <a:sym typeface="Georgia Pro"/>
              </a:rPr>
              <a:t>”Lasten </a:t>
            </a:r>
            <a:r>
              <a:rPr lang="en-US" sz="2299" dirty="0" err="1">
                <a:solidFill>
                  <a:srgbClr val="FFFFFF"/>
                </a:solidFill>
                <a:latin typeface="Georgia Pro"/>
                <a:ea typeface="Georgia Pro"/>
                <a:cs typeface="Georgia Pro"/>
                <a:sym typeface="Georgia Pro"/>
              </a:rPr>
              <a:t>valmentajan</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tärkein</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mittari</a:t>
            </a:r>
            <a:r>
              <a:rPr lang="en-US" sz="2299" dirty="0">
                <a:solidFill>
                  <a:srgbClr val="FFFFFF"/>
                </a:solidFill>
                <a:latin typeface="Georgia Pro"/>
                <a:ea typeface="Georgia Pro"/>
                <a:cs typeface="Georgia Pro"/>
                <a:sym typeface="Georgia Pro"/>
              </a:rPr>
              <a:t> on: </a:t>
            </a:r>
            <a:r>
              <a:rPr lang="en-US" sz="2299" dirty="0" err="1">
                <a:solidFill>
                  <a:srgbClr val="FFFFFF"/>
                </a:solidFill>
                <a:latin typeface="Georgia Pro"/>
                <a:ea typeface="Georgia Pro"/>
                <a:cs typeface="Georgia Pro"/>
                <a:sym typeface="Georgia Pro"/>
              </a:rPr>
              <a:t>nauttivatko</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lapset</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harjoittelusta</a:t>
            </a:r>
            <a:r>
              <a:rPr lang="en-US" sz="2299" dirty="0">
                <a:solidFill>
                  <a:srgbClr val="FFFFFF"/>
                </a:solidFill>
                <a:latin typeface="Georgia Pro"/>
                <a:ea typeface="Georgia Pro"/>
                <a:cs typeface="Georgia Pro"/>
                <a:sym typeface="Georgia Pro"/>
              </a:rPr>
              <a:t> ja </a:t>
            </a:r>
            <a:r>
              <a:rPr lang="en-US" sz="2299" dirty="0" err="1">
                <a:solidFill>
                  <a:srgbClr val="FFFFFF"/>
                </a:solidFill>
                <a:latin typeface="Georgia Pro"/>
                <a:ea typeface="Georgia Pro"/>
                <a:cs typeface="Georgia Pro"/>
                <a:sym typeface="Georgia Pro"/>
              </a:rPr>
              <a:t>pelaamisesta</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kehittyvätkö</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lapset</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pitkällä</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aikavälillä</a:t>
            </a:r>
            <a:r>
              <a:rPr lang="en-US" sz="2299" dirty="0">
                <a:solidFill>
                  <a:srgbClr val="FFFFFF"/>
                </a:solidFill>
                <a:latin typeface="Georgia Pro"/>
                <a:ea typeface="Georgia Pro"/>
                <a:cs typeface="Georgia Pro"/>
                <a:sym typeface="Georgia Pro"/>
              </a:rPr>
              <a:t> ja </a:t>
            </a:r>
            <a:r>
              <a:rPr lang="en-US" sz="2299" dirty="0" err="1">
                <a:solidFill>
                  <a:srgbClr val="FFFFFF"/>
                </a:solidFill>
                <a:latin typeface="Georgia Pro"/>
                <a:ea typeface="Georgia Pro"/>
                <a:cs typeface="Georgia Pro"/>
                <a:sym typeface="Georgia Pro"/>
              </a:rPr>
              <a:t>pysyvätkö</a:t>
            </a:r>
            <a:r>
              <a:rPr lang="en-US" sz="2299" dirty="0">
                <a:solidFill>
                  <a:srgbClr val="FFFFFF"/>
                </a:solidFill>
                <a:latin typeface="Georgia Pro"/>
                <a:ea typeface="Georgia Pro"/>
                <a:cs typeface="Georgia Pro"/>
                <a:sym typeface="Georgia Pro"/>
              </a:rPr>
              <a:t> he </a:t>
            </a:r>
            <a:r>
              <a:rPr lang="en-US" sz="2299" dirty="0" err="1">
                <a:solidFill>
                  <a:srgbClr val="FFFFFF"/>
                </a:solidFill>
                <a:latin typeface="Georgia Pro"/>
                <a:ea typeface="Georgia Pro"/>
                <a:cs typeface="Georgia Pro"/>
                <a:sym typeface="Georgia Pro"/>
              </a:rPr>
              <a:t>lajin</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parissa</a:t>
            </a:r>
            <a:r>
              <a:rPr lang="en-US" sz="2299" dirty="0">
                <a:solidFill>
                  <a:srgbClr val="FFFFFF"/>
                </a:solidFill>
                <a:latin typeface="Georgia Pro"/>
                <a:ea typeface="Georgia Pro"/>
                <a:cs typeface="Georgia Pro"/>
                <a:sym typeface="Georgia Pro"/>
              </a:rPr>
              <a:t>. Lasten </a:t>
            </a:r>
            <a:r>
              <a:rPr lang="en-US" sz="2299" dirty="0" err="1">
                <a:solidFill>
                  <a:srgbClr val="FFFFFF"/>
                </a:solidFill>
                <a:latin typeface="Georgia Pro"/>
                <a:ea typeface="Georgia Pro"/>
                <a:cs typeface="Georgia Pro"/>
                <a:sym typeface="Georgia Pro"/>
              </a:rPr>
              <a:t>valmennuksessa</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ei</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saa</a:t>
            </a:r>
            <a:r>
              <a:rPr lang="en-US" sz="2299" dirty="0">
                <a:solidFill>
                  <a:srgbClr val="FFFFFF"/>
                </a:solidFill>
                <a:latin typeface="Georgia Pro"/>
                <a:ea typeface="Georgia Pro"/>
                <a:cs typeface="Georgia Pro"/>
                <a:sym typeface="Georgia Pro"/>
              </a:rPr>
              <a:t> olla </a:t>
            </a:r>
            <a:r>
              <a:rPr lang="en-US" sz="2299" dirty="0" err="1">
                <a:solidFill>
                  <a:srgbClr val="FFFFFF"/>
                </a:solidFill>
                <a:latin typeface="Georgia Pro"/>
                <a:ea typeface="Georgia Pro"/>
                <a:cs typeface="Georgia Pro"/>
                <a:sym typeface="Georgia Pro"/>
              </a:rPr>
              <a:t>liiallinen</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kiire</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kohti</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aikuisten</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tulosurheilua</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Tulosten</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ylikorostaminen</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tekee</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kilpailusta</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aikuislähtöistä</a:t>
            </a:r>
            <a:r>
              <a:rPr lang="en-US" sz="2299" dirty="0">
                <a:solidFill>
                  <a:srgbClr val="FFFFFF"/>
                </a:solidFill>
                <a:latin typeface="Georgia Pro"/>
                <a:ea typeface="Georgia Pro"/>
                <a:cs typeface="Georgia Pro"/>
                <a:sym typeface="Georgia Pro"/>
              </a:rPr>
              <a:t>.”</a:t>
            </a:r>
          </a:p>
        </p:txBody>
      </p:sp>
      <p:sp>
        <p:nvSpPr>
          <p:cNvPr id="8" name="TextBox 8"/>
          <p:cNvSpPr txBox="1"/>
          <p:nvPr/>
        </p:nvSpPr>
        <p:spPr>
          <a:xfrm>
            <a:off x="7799724" y="4959885"/>
            <a:ext cx="9295824" cy="1371600"/>
          </a:xfrm>
          <a:prstGeom prst="rect">
            <a:avLst/>
          </a:prstGeom>
        </p:spPr>
        <p:txBody>
          <a:bodyPr lIns="0" tIns="0" rIns="0" bIns="0" rtlCol="0" anchor="t">
            <a:spAutoFit/>
          </a:bodyPr>
          <a:lstStyle/>
          <a:p>
            <a:pPr marL="0" lvl="0" indent="0" algn="l">
              <a:lnSpc>
                <a:spcPts val="2759"/>
              </a:lnSpc>
            </a:pP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Valmentajan</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tehtävä</a:t>
            </a:r>
            <a:r>
              <a:rPr lang="en-US" sz="2299" dirty="0">
                <a:solidFill>
                  <a:srgbClr val="FFFFFF"/>
                </a:solidFill>
                <a:latin typeface="Georgia Pro"/>
                <a:ea typeface="Georgia Pro"/>
                <a:cs typeface="Georgia Pro"/>
                <a:sym typeface="Georgia Pro"/>
              </a:rPr>
              <a:t> on </a:t>
            </a:r>
            <a:r>
              <a:rPr lang="en-US" sz="2299" dirty="0" err="1">
                <a:solidFill>
                  <a:srgbClr val="FFFFFF"/>
                </a:solidFill>
                <a:latin typeface="Georgia Pro"/>
                <a:ea typeface="Georgia Pro"/>
                <a:cs typeface="Georgia Pro"/>
                <a:sym typeface="Georgia Pro"/>
              </a:rPr>
              <a:t>varmistaa</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pelaajien</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tasapuolinen</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peluutus</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sekä</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mahdollistaa</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kaikkien</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pelipaikkojen</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pelaaminen</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kun</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yksittäisen</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ottelun</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tulos</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ei</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ohjaa</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valmennuksen</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toimintaa</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Valmentajan</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vastuulla</a:t>
            </a:r>
            <a:r>
              <a:rPr lang="en-US" sz="2299" dirty="0">
                <a:solidFill>
                  <a:srgbClr val="FFFFFF"/>
                </a:solidFill>
                <a:latin typeface="Georgia Pro"/>
                <a:ea typeface="Georgia Pro"/>
                <a:cs typeface="Georgia Pro"/>
                <a:sym typeface="Georgia Pro"/>
              </a:rPr>
              <a:t> on </a:t>
            </a:r>
            <a:r>
              <a:rPr lang="en-US" sz="2299" dirty="0" err="1">
                <a:solidFill>
                  <a:srgbClr val="FFFFFF"/>
                </a:solidFill>
                <a:latin typeface="Georgia Pro"/>
                <a:ea typeface="Georgia Pro"/>
                <a:cs typeface="Georgia Pro"/>
                <a:sym typeface="Georgia Pro"/>
              </a:rPr>
              <a:t>antaa</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kaikille</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pelaajille</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mahdollisuus</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onnistua</a:t>
            </a:r>
            <a:r>
              <a:rPr lang="en-US" sz="2299" dirty="0">
                <a:solidFill>
                  <a:srgbClr val="FFFFFF"/>
                </a:solidFill>
                <a:latin typeface="Georgia Pro"/>
                <a:ea typeface="Georgia Pro"/>
                <a:cs typeface="Georgia Pro"/>
                <a:sym typeface="Georgia Pro"/>
              </a:rPr>
              <a:t> ja </a:t>
            </a:r>
            <a:r>
              <a:rPr lang="en-US" sz="2299" dirty="0" err="1">
                <a:solidFill>
                  <a:srgbClr val="FFFFFF"/>
                </a:solidFill>
                <a:latin typeface="Georgia Pro"/>
                <a:ea typeface="Georgia Pro"/>
                <a:cs typeface="Georgia Pro"/>
                <a:sym typeface="Georgia Pro"/>
              </a:rPr>
              <a:t>epäonnistua</a:t>
            </a:r>
            <a:r>
              <a:rPr lang="en-US" sz="2299" dirty="0">
                <a:solidFill>
                  <a:srgbClr val="FFFFFF"/>
                </a:solidFill>
                <a:latin typeface="Georgia Pro"/>
                <a:ea typeface="Georgia Pro"/>
                <a:cs typeface="Georgia Pro"/>
                <a:sym typeface="Georgia Pro"/>
              </a:rPr>
              <a:t>.”</a:t>
            </a:r>
          </a:p>
        </p:txBody>
      </p:sp>
      <p:sp>
        <p:nvSpPr>
          <p:cNvPr id="9" name="TextBox 9"/>
          <p:cNvSpPr txBox="1"/>
          <p:nvPr/>
        </p:nvSpPr>
        <p:spPr>
          <a:xfrm>
            <a:off x="91440" y="9400541"/>
            <a:ext cx="9295824" cy="257416"/>
          </a:xfrm>
          <a:prstGeom prst="rect">
            <a:avLst/>
          </a:prstGeom>
        </p:spPr>
        <p:txBody>
          <a:bodyPr lIns="0" tIns="0" rIns="0" bIns="0" rtlCol="0" anchor="t">
            <a:spAutoFit/>
          </a:bodyPr>
          <a:lstStyle/>
          <a:p>
            <a:pPr marL="0" lvl="0" indent="0" algn="l">
              <a:lnSpc>
                <a:spcPts val="2086"/>
              </a:lnSpc>
            </a:pPr>
            <a:r>
              <a:rPr lang="en-US" sz="1490">
                <a:solidFill>
                  <a:srgbClr val="FFFFFF"/>
                </a:solidFill>
                <a:latin typeface="Georgia Pro"/>
                <a:ea typeface="Georgia Pro"/>
                <a:cs typeface="Georgia Pro"/>
                <a:sym typeface="Georgia Pro"/>
              </a:rPr>
              <a:t>Kilpaileminen lasten urheilussa (kts. 4.3, s. 15)</a:t>
            </a:r>
          </a:p>
        </p:txBody>
      </p:sp>
      <p:sp>
        <p:nvSpPr>
          <p:cNvPr id="10" name="TextBox 10"/>
          <p:cNvSpPr txBox="1"/>
          <p:nvPr/>
        </p:nvSpPr>
        <p:spPr>
          <a:xfrm>
            <a:off x="7799724" y="7668233"/>
            <a:ext cx="9295824" cy="685800"/>
          </a:xfrm>
          <a:prstGeom prst="rect">
            <a:avLst/>
          </a:prstGeom>
        </p:spPr>
        <p:txBody>
          <a:bodyPr lIns="0" tIns="0" rIns="0" bIns="0" rtlCol="0" anchor="t">
            <a:spAutoFit/>
          </a:bodyPr>
          <a:lstStyle/>
          <a:p>
            <a:pPr marL="0" lvl="0" indent="0" algn="l">
              <a:lnSpc>
                <a:spcPts val="2759"/>
              </a:lnSpc>
            </a:pPr>
            <a:r>
              <a:rPr lang="en-US" sz="2299" dirty="0">
                <a:solidFill>
                  <a:srgbClr val="FFFFFF"/>
                </a:solidFill>
                <a:latin typeface="Georgia Pro"/>
                <a:ea typeface="Georgia Pro"/>
                <a:cs typeface="Georgia Pro"/>
                <a:sym typeface="Georgia Pro"/>
              </a:rPr>
              <a:t>”</a:t>
            </a:r>
            <a:r>
              <a:rPr lang="en-US" sz="2299" dirty="0" err="1">
                <a:solidFill>
                  <a:srgbClr val="FFFFFF"/>
                </a:solidFill>
                <a:latin typeface="Georgia Pro"/>
                <a:ea typeface="Georgia Pro"/>
                <a:cs typeface="Georgia Pro"/>
                <a:sym typeface="Georgia Pro"/>
              </a:rPr>
              <a:t>Tasoitetaan</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harjoitteluiän</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biologisen</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iän</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merkitystä</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lapsen</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kokemaan</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pätevyyden</a:t>
            </a:r>
            <a:r>
              <a:rPr lang="en-US" sz="2299" dirty="0">
                <a:solidFill>
                  <a:srgbClr val="FFFFFF"/>
                </a:solidFill>
                <a:latin typeface="Georgia Pro"/>
                <a:ea typeface="Georgia Pro"/>
                <a:cs typeface="Georgia Pro"/>
                <a:sym typeface="Georgia Pro"/>
              </a:rPr>
              <a:t> </a:t>
            </a:r>
            <a:r>
              <a:rPr lang="en-US" sz="2299" dirty="0" err="1">
                <a:solidFill>
                  <a:srgbClr val="FFFFFF"/>
                </a:solidFill>
                <a:latin typeface="Georgia Pro"/>
                <a:ea typeface="Georgia Pro"/>
                <a:cs typeface="Georgia Pro"/>
                <a:sym typeface="Georgia Pro"/>
              </a:rPr>
              <a:t>tunteeseen</a:t>
            </a:r>
            <a:r>
              <a:rPr lang="en-US" sz="2299" dirty="0">
                <a:solidFill>
                  <a:srgbClr val="FFFFFF"/>
                </a:solidFill>
                <a:latin typeface="Georgia Pro"/>
                <a:ea typeface="Georgia Pro"/>
                <a:cs typeface="Georgia Pro"/>
                <a:sym typeface="Georgia Pro"/>
              </a:rPr>
              <a:t>.”</a:t>
            </a:r>
          </a:p>
        </p:txBody>
      </p:sp>
      <p:sp>
        <p:nvSpPr>
          <p:cNvPr id="12" name="AutoShape 12"/>
          <p:cNvSpPr/>
          <p:nvPr/>
        </p:nvSpPr>
        <p:spPr>
          <a:xfrm flipV="1">
            <a:off x="7799724" y="6972300"/>
            <a:ext cx="9459576" cy="0"/>
          </a:xfrm>
          <a:prstGeom prst="line">
            <a:avLst/>
          </a:prstGeom>
          <a:ln w="9525" cap="rnd">
            <a:solidFill>
              <a:srgbClr val="4472C4"/>
            </a:solidFill>
            <a:prstDash val="solid"/>
            <a:headEnd type="none" w="sm" len="sm"/>
            <a:tailEnd type="none" w="sm" len="sm"/>
          </a:ln>
        </p:spPr>
      </p:sp>
      <p:sp>
        <p:nvSpPr>
          <p:cNvPr id="13" name="TextBox 13"/>
          <p:cNvSpPr txBox="1"/>
          <p:nvPr/>
        </p:nvSpPr>
        <p:spPr>
          <a:xfrm>
            <a:off x="91440" y="9735766"/>
            <a:ext cx="17004108" cy="323850"/>
          </a:xfrm>
          <a:prstGeom prst="rect">
            <a:avLst/>
          </a:prstGeom>
        </p:spPr>
        <p:txBody>
          <a:bodyPr lIns="0" tIns="0" rIns="0" bIns="0" rtlCol="0" anchor="t">
            <a:spAutoFit/>
          </a:bodyPr>
          <a:lstStyle/>
          <a:p>
            <a:pPr algn="l">
              <a:lnSpc>
                <a:spcPts val="2520"/>
              </a:lnSpc>
            </a:pPr>
            <a:r>
              <a:rPr lang="en-US" sz="2100" u="sng">
                <a:solidFill>
                  <a:srgbClr val="FFFFFF"/>
                </a:solidFill>
                <a:latin typeface="Georgia Pro"/>
                <a:ea typeface="Georgia Pro"/>
                <a:cs typeface="Georgia Pro"/>
                <a:sym typeface="Georgia Pro"/>
                <a:hlinkClick r:id="rId4" tooltip="https://olympiakomitea.kuvat.fi/kuvat/Materiaalipankki/Valmentajille+ja+ohjaajille/Joukkuepelien+lasten+urheilun+viitekehys+2025.pdf"/>
              </a:rPr>
              <a:t>https://olympiakomitea.kuvat.fi/kuvat/Materiaalipankki/Valmentajille+ja+ohjaajille/Joukkuepelien+lasten+urheilun+viitekehys+2025.pdf</a:t>
            </a:r>
            <a:r>
              <a:rPr lang="en-US" sz="2100">
                <a:solidFill>
                  <a:srgbClr val="FFFFFF"/>
                </a:solidFill>
                <a:latin typeface="Georgia Pro"/>
                <a:ea typeface="Georgia Pro"/>
                <a:cs typeface="Georgia Pro"/>
                <a:sym typeface="Georgia Pro"/>
              </a:rPr>
              <a:t> </a:t>
            </a:r>
          </a:p>
        </p:txBody>
      </p:sp>
      <p:sp>
        <p:nvSpPr>
          <p:cNvPr id="14" name="AutoShape 14"/>
          <p:cNvSpPr/>
          <p:nvPr/>
        </p:nvSpPr>
        <p:spPr>
          <a:xfrm>
            <a:off x="7881600" y="4305300"/>
            <a:ext cx="9377700" cy="0"/>
          </a:xfrm>
          <a:prstGeom prst="line">
            <a:avLst/>
          </a:prstGeom>
          <a:ln w="9525" cap="rnd">
            <a:solidFill>
              <a:srgbClr val="4472C4"/>
            </a:solidFill>
            <a:prstDash val="solid"/>
            <a:headEnd type="none" w="sm" len="sm"/>
            <a:tailEnd type="none" w="sm" len="sm"/>
          </a:ln>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67950" y="97364"/>
            <a:ext cx="15773400" cy="1316226"/>
            <a:chOff x="0" y="0"/>
            <a:chExt cx="21031200" cy="1754968"/>
          </a:xfrm>
        </p:grpSpPr>
        <p:sp>
          <p:nvSpPr>
            <p:cNvPr id="4" name="Freeform 4"/>
            <p:cNvSpPr/>
            <p:nvPr/>
          </p:nvSpPr>
          <p:spPr>
            <a:xfrm>
              <a:off x="0" y="0"/>
              <a:ext cx="21031200" cy="1754968"/>
            </a:xfrm>
            <a:custGeom>
              <a:avLst/>
              <a:gdLst/>
              <a:ahLst/>
              <a:cxnLst/>
              <a:rect l="l" t="t" r="r" b="b"/>
              <a:pathLst>
                <a:path w="21031200" h="1754968">
                  <a:moveTo>
                    <a:pt x="0" y="0"/>
                  </a:moveTo>
                  <a:lnTo>
                    <a:pt x="21031200" y="0"/>
                  </a:lnTo>
                  <a:lnTo>
                    <a:pt x="21031200" y="1754968"/>
                  </a:lnTo>
                  <a:lnTo>
                    <a:pt x="0" y="1754968"/>
                  </a:lnTo>
                  <a:close/>
                </a:path>
              </a:pathLst>
            </a:custGeom>
            <a:solidFill>
              <a:srgbClr val="000000">
                <a:alpha val="0"/>
              </a:srgbClr>
            </a:solidFill>
          </p:spPr>
        </p:sp>
        <p:sp>
          <p:nvSpPr>
            <p:cNvPr id="5" name="TextBox 5"/>
            <p:cNvSpPr txBox="1"/>
            <p:nvPr/>
          </p:nvSpPr>
          <p:spPr>
            <a:xfrm>
              <a:off x="0" y="47625"/>
              <a:ext cx="21031200" cy="1707343"/>
            </a:xfrm>
            <a:prstGeom prst="rect">
              <a:avLst/>
            </a:prstGeom>
          </p:spPr>
          <p:txBody>
            <a:bodyPr lIns="0" tIns="0" rIns="0" bIns="0" rtlCol="0" anchor="ctr"/>
            <a:lstStyle/>
            <a:p>
              <a:pPr algn="l">
                <a:lnSpc>
                  <a:spcPts val="5832"/>
                </a:lnSpc>
              </a:pPr>
              <a:r>
                <a:rPr lang="en-US" sz="5400" b="1">
                  <a:solidFill>
                    <a:srgbClr val="FFFFFF"/>
                  </a:solidFill>
                  <a:latin typeface="Georgia Pro Bold"/>
                  <a:ea typeface="Georgia Pro Bold"/>
                  <a:cs typeface="Georgia Pro Bold"/>
                  <a:sym typeface="Georgia Pro Bold"/>
                </a:rPr>
                <a:t>Erikoistumisikä lentopallossa</a:t>
              </a:r>
            </a:p>
          </p:txBody>
        </p:sp>
      </p:grpSp>
      <p:sp>
        <p:nvSpPr>
          <p:cNvPr id="6" name="TextBox 6"/>
          <p:cNvSpPr txBox="1"/>
          <p:nvPr/>
        </p:nvSpPr>
        <p:spPr>
          <a:xfrm>
            <a:off x="259390" y="9715704"/>
            <a:ext cx="17580273" cy="441015"/>
          </a:xfrm>
          <a:prstGeom prst="rect">
            <a:avLst/>
          </a:prstGeom>
        </p:spPr>
        <p:txBody>
          <a:bodyPr lIns="0" tIns="0" rIns="0" bIns="0" rtlCol="0" anchor="t">
            <a:spAutoFit/>
          </a:bodyPr>
          <a:lstStyle/>
          <a:p>
            <a:pPr algn="l">
              <a:lnSpc>
                <a:spcPts val="2592"/>
              </a:lnSpc>
            </a:pPr>
            <a:r>
              <a:rPr lang="en-US" sz="2400">
                <a:solidFill>
                  <a:srgbClr val="FFFFFF"/>
                </a:solidFill>
                <a:latin typeface="Georgia Pro"/>
                <a:ea typeface="Georgia Pro"/>
                <a:cs typeface="Georgia Pro"/>
                <a:sym typeface="Georgia Pro"/>
              </a:rPr>
              <a:t>Kuva: Nuorten urheilijoiden valmennus / mukailtu Boschner ym. 2023</a:t>
            </a:r>
          </a:p>
        </p:txBody>
      </p:sp>
      <p:sp>
        <p:nvSpPr>
          <p:cNvPr id="7" name="Freeform 7"/>
          <p:cNvSpPr/>
          <p:nvPr/>
        </p:nvSpPr>
        <p:spPr>
          <a:xfrm>
            <a:off x="167951" y="1246125"/>
            <a:ext cx="17129449" cy="8088375"/>
          </a:xfrm>
          <a:custGeom>
            <a:avLst/>
            <a:gdLst/>
            <a:ahLst/>
            <a:cxnLst/>
            <a:rect l="l" t="t" r="r" b="b"/>
            <a:pathLst>
              <a:path w="17970759" h="8273539">
                <a:moveTo>
                  <a:pt x="0" y="0"/>
                </a:moveTo>
                <a:lnTo>
                  <a:pt x="17970758" y="0"/>
                </a:lnTo>
                <a:lnTo>
                  <a:pt x="17970758" y="8273540"/>
                </a:lnTo>
                <a:lnTo>
                  <a:pt x="0" y="8273540"/>
                </a:lnTo>
                <a:lnTo>
                  <a:pt x="0" y="0"/>
                </a:lnTo>
                <a:close/>
              </a:path>
            </a:pathLst>
          </a:custGeom>
          <a:blipFill>
            <a:blip r:embed="rId3"/>
            <a:stretch>
              <a:fillRect t="-5042" b="-4489"/>
            </a:stretch>
          </a:blipFill>
        </p:spPr>
        <p:txBody>
          <a:bodyPr/>
          <a:lstStyle/>
          <a:p>
            <a:endParaRPr lang="fi-FI"/>
          </a:p>
        </p:txBody>
      </p:sp>
      <p:pic>
        <p:nvPicPr>
          <p:cNvPr id="9" name="Kuva 8">
            <a:extLst>
              <a:ext uri="{FF2B5EF4-FFF2-40B4-BE49-F238E27FC236}">
                <a16:creationId xmlns:a16="http://schemas.microsoft.com/office/drawing/2014/main" id="{1194D52B-6B72-B650-0992-5177AF0750B9}"/>
              </a:ext>
            </a:extLst>
          </p:cNvPr>
          <p:cNvPicPr>
            <a:picLocks noChangeAspect="1"/>
          </p:cNvPicPr>
          <p:nvPr/>
        </p:nvPicPr>
        <p:blipFill>
          <a:blip r:embed="rId4"/>
          <a:stretch>
            <a:fillRect/>
          </a:stretch>
        </p:blipFill>
        <p:spPr>
          <a:xfrm>
            <a:off x="17333335" y="17522"/>
            <a:ext cx="904875" cy="127225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257300" y="97364"/>
            <a:ext cx="15773400" cy="1316226"/>
            <a:chOff x="0" y="0"/>
            <a:chExt cx="21031200" cy="1754968"/>
          </a:xfrm>
        </p:grpSpPr>
        <p:sp>
          <p:nvSpPr>
            <p:cNvPr id="4" name="Freeform 4"/>
            <p:cNvSpPr/>
            <p:nvPr/>
          </p:nvSpPr>
          <p:spPr>
            <a:xfrm>
              <a:off x="0" y="0"/>
              <a:ext cx="21031200" cy="1754968"/>
            </a:xfrm>
            <a:custGeom>
              <a:avLst/>
              <a:gdLst/>
              <a:ahLst/>
              <a:cxnLst/>
              <a:rect l="l" t="t" r="r" b="b"/>
              <a:pathLst>
                <a:path w="21031200" h="1754968">
                  <a:moveTo>
                    <a:pt x="0" y="0"/>
                  </a:moveTo>
                  <a:lnTo>
                    <a:pt x="21031200" y="0"/>
                  </a:lnTo>
                  <a:lnTo>
                    <a:pt x="21031200" y="1754968"/>
                  </a:lnTo>
                  <a:lnTo>
                    <a:pt x="0" y="1754968"/>
                  </a:lnTo>
                  <a:close/>
                </a:path>
              </a:pathLst>
            </a:custGeom>
            <a:solidFill>
              <a:srgbClr val="000000">
                <a:alpha val="0"/>
              </a:srgbClr>
            </a:solidFill>
          </p:spPr>
        </p:sp>
        <p:sp>
          <p:nvSpPr>
            <p:cNvPr id="5" name="TextBox 5"/>
            <p:cNvSpPr txBox="1"/>
            <p:nvPr/>
          </p:nvSpPr>
          <p:spPr>
            <a:xfrm>
              <a:off x="0" y="47625"/>
              <a:ext cx="21031200" cy="1707343"/>
            </a:xfrm>
            <a:prstGeom prst="rect">
              <a:avLst/>
            </a:prstGeom>
          </p:spPr>
          <p:txBody>
            <a:bodyPr lIns="0" tIns="0" rIns="0" bIns="0" rtlCol="0" anchor="ctr"/>
            <a:lstStyle/>
            <a:p>
              <a:pPr algn="ctr">
                <a:lnSpc>
                  <a:spcPts val="5832"/>
                </a:lnSpc>
              </a:pPr>
              <a:r>
                <a:rPr lang="en-US" sz="5400" b="1">
                  <a:solidFill>
                    <a:srgbClr val="FFFFFF"/>
                  </a:solidFill>
                  <a:latin typeface="Georgia Pro Bold"/>
                  <a:ea typeface="Georgia Pro Bold"/>
                  <a:cs typeface="Georgia Pro Bold"/>
                  <a:sym typeface="Georgia Pro Bold"/>
                </a:rPr>
                <a:t>Erikoistumisikä lentopallossa</a:t>
              </a:r>
            </a:p>
          </p:txBody>
        </p:sp>
      </p:grpSp>
      <p:sp>
        <p:nvSpPr>
          <p:cNvPr id="6" name="TextBox 6"/>
          <p:cNvSpPr txBox="1"/>
          <p:nvPr/>
        </p:nvSpPr>
        <p:spPr>
          <a:xfrm>
            <a:off x="259390" y="9715704"/>
            <a:ext cx="17580273" cy="441015"/>
          </a:xfrm>
          <a:prstGeom prst="rect">
            <a:avLst/>
          </a:prstGeom>
        </p:spPr>
        <p:txBody>
          <a:bodyPr lIns="0" tIns="0" rIns="0" bIns="0" rtlCol="0" anchor="t">
            <a:spAutoFit/>
          </a:bodyPr>
          <a:lstStyle/>
          <a:p>
            <a:pPr algn="l">
              <a:lnSpc>
                <a:spcPts val="2592"/>
              </a:lnSpc>
            </a:pPr>
            <a:r>
              <a:rPr lang="en-US" sz="2400">
                <a:solidFill>
                  <a:srgbClr val="FFFFFF"/>
                </a:solidFill>
                <a:latin typeface="Georgia Pro"/>
                <a:ea typeface="Georgia Pro"/>
                <a:cs typeface="Georgia Pro"/>
                <a:sym typeface="Georgia Pro"/>
              </a:rPr>
              <a:t>KIHU: Joukkuepelit  Huippupelaajaksi  kehittyminen:  Minna Blomqvist, Kaisu Mononen, Mikko  Häyrinen &amp; Anssi Saari, 2024</a:t>
            </a:r>
          </a:p>
        </p:txBody>
      </p:sp>
      <p:sp>
        <p:nvSpPr>
          <p:cNvPr id="7" name="Freeform 7"/>
          <p:cNvSpPr/>
          <p:nvPr/>
        </p:nvSpPr>
        <p:spPr>
          <a:xfrm>
            <a:off x="1907783" y="1413590"/>
            <a:ext cx="14283487" cy="8008707"/>
          </a:xfrm>
          <a:custGeom>
            <a:avLst/>
            <a:gdLst/>
            <a:ahLst/>
            <a:cxnLst/>
            <a:rect l="l" t="t" r="r" b="b"/>
            <a:pathLst>
              <a:path w="14283487" h="8008707">
                <a:moveTo>
                  <a:pt x="0" y="0"/>
                </a:moveTo>
                <a:lnTo>
                  <a:pt x="14283488" y="0"/>
                </a:lnTo>
                <a:lnTo>
                  <a:pt x="14283488" y="8008706"/>
                </a:lnTo>
                <a:lnTo>
                  <a:pt x="0" y="8008706"/>
                </a:lnTo>
                <a:lnTo>
                  <a:pt x="0" y="0"/>
                </a:lnTo>
                <a:close/>
              </a:path>
            </a:pathLst>
          </a:custGeom>
          <a:blipFill>
            <a:blip r:embed="rId3"/>
            <a:stretch>
              <a:fillRect t="-422" b="-422"/>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F162A"/>
        </a:solidFill>
        <a:effectLst/>
      </p:bgPr>
    </p:bg>
    <p:spTree>
      <p:nvGrpSpPr>
        <p:cNvPr id="1" name=""/>
        <p:cNvGrpSpPr/>
        <p:nvPr/>
      </p:nvGrpSpPr>
      <p:grpSpPr>
        <a:xfrm>
          <a:off x="0" y="0"/>
          <a:ext cx="0" cy="0"/>
          <a:chOff x="0" y="0"/>
          <a:chExt cx="0" cy="0"/>
        </a:xfrm>
      </p:grpSpPr>
      <p:sp>
        <p:nvSpPr>
          <p:cNvPr id="2" name="TextBox 2"/>
          <p:cNvSpPr txBox="1"/>
          <p:nvPr/>
        </p:nvSpPr>
        <p:spPr>
          <a:xfrm>
            <a:off x="8334195" y="4002405"/>
            <a:ext cx="8449110" cy="2148840"/>
          </a:xfrm>
          <a:prstGeom prst="rect">
            <a:avLst/>
          </a:prstGeom>
        </p:spPr>
        <p:txBody>
          <a:bodyPr lIns="0" tIns="0" rIns="0" bIns="0" rtlCol="0" anchor="t">
            <a:spAutoFit/>
          </a:bodyPr>
          <a:lstStyle/>
          <a:p>
            <a:pPr marL="0" lvl="0" indent="0" algn="ctr">
              <a:lnSpc>
                <a:spcPts val="8610"/>
              </a:lnSpc>
              <a:spcBef>
                <a:spcPct val="0"/>
              </a:spcBef>
            </a:pPr>
            <a:r>
              <a:rPr lang="en-US" sz="6150" b="1">
                <a:solidFill>
                  <a:srgbClr val="FFFFFF"/>
                </a:solidFill>
                <a:latin typeface="Georgia Pro Bold"/>
                <a:ea typeface="Georgia Pro Bold"/>
                <a:cs typeface="Georgia Pro Bold"/>
                <a:sym typeface="Georgia Pro Bold"/>
              </a:rPr>
              <a:t>Ikäluokkanimitysten muutokset</a:t>
            </a:r>
          </a:p>
        </p:txBody>
      </p:sp>
      <p:grpSp>
        <p:nvGrpSpPr>
          <p:cNvPr id="3" name="Group 3"/>
          <p:cNvGrpSpPr/>
          <p:nvPr/>
        </p:nvGrpSpPr>
        <p:grpSpPr>
          <a:xfrm>
            <a:off x="0" y="0"/>
            <a:ext cx="6858000" cy="10287000"/>
            <a:chOff x="0" y="0"/>
            <a:chExt cx="812800" cy="1219200"/>
          </a:xfrm>
        </p:grpSpPr>
        <p:sp>
          <p:nvSpPr>
            <p:cNvPr id="4" name="Freeform 4" descr="Kuva, joka sisältää kohteen nuoli  Kuvaus luotu automaattisesti"/>
            <p:cNvSpPr/>
            <p:nvPr/>
          </p:nvSpPr>
          <p:spPr>
            <a:xfrm>
              <a:off x="0" y="0"/>
              <a:ext cx="812800" cy="1219200"/>
            </a:xfrm>
            <a:custGeom>
              <a:avLst/>
              <a:gdLst/>
              <a:ahLst/>
              <a:cxnLst/>
              <a:rect l="l" t="t" r="r" b="b"/>
              <a:pathLst>
                <a:path w="812800" h="1219200">
                  <a:moveTo>
                    <a:pt x="0" y="0"/>
                  </a:moveTo>
                  <a:lnTo>
                    <a:pt x="812800" y="0"/>
                  </a:lnTo>
                  <a:lnTo>
                    <a:pt x="812800" y="1219200"/>
                  </a:lnTo>
                  <a:lnTo>
                    <a:pt x="0" y="1219200"/>
                  </a:lnTo>
                  <a:close/>
                </a:path>
              </a:pathLst>
            </a:custGeom>
            <a:blipFill>
              <a:blip r:embed="rId2"/>
              <a:stretch>
                <a:fillRect l="-3021" r="-3021"/>
              </a:stretch>
            </a:blip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enti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ntis" id="{D2FC1ADD-E785-4692-A367-9FF5735BE2FB}" vid="{5EE6BC51-27C6-4ADB-BBF0-BB1DA442CE2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206</TotalTime>
  <Words>1793</Words>
  <Application>Microsoft Office PowerPoint</Application>
  <PresentationFormat>Mukautettu</PresentationFormat>
  <Paragraphs>255</Paragraphs>
  <Slides>27</Slides>
  <Notes>4</Notes>
  <HiddenSlides>0</HiddenSlides>
  <MMClips>0</MMClips>
  <ScaleCrop>false</ScaleCrop>
  <HeadingPairs>
    <vt:vector size="6" baseType="variant">
      <vt:variant>
        <vt:lpstr>Käytetyt fontit</vt:lpstr>
      </vt:variant>
      <vt:variant>
        <vt:i4>7</vt:i4>
      </vt:variant>
      <vt:variant>
        <vt:lpstr>Teema</vt:lpstr>
      </vt:variant>
      <vt:variant>
        <vt:i4>2</vt:i4>
      </vt:variant>
      <vt:variant>
        <vt:lpstr>Dian otsikot</vt:lpstr>
      </vt:variant>
      <vt:variant>
        <vt:i4>27</vt:i4>
      </vt:variant>
    </vt:vector>
  </HeadingPairs>
  <TitlesOfParts>
    <vt:vector size="36" baseType="lpstr">
      <vt:lpstr>Georgia Pro Italics</vt:lpstr>
      <vt:lpstr>Arial</vt:lpstr>
      <vt:lpstr>Georgia</vt:lpstr>
      <vt:lpstr>Aleo</vt:lpstr>
      <vt:lpstr>Calibri</vt:lpstr>
      <vt:lpstr>Georgia Pro</vt:lpstr>
      <vt:lpstr>Georgia Pro Bold</vt:lpstr>
      <vt:lpstr>Office Theme</vt:lpstr>
      <vt:lpstr>Lentis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Tripla pallo (3v3)</vt:lpstr>
      <vt:lpstr>Tripla pallo (3v3)</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Lasten lentopallon sääntömuutokset kaudelle 2025-2026 esitys 2.0.pptx</dc:title>
  <cp:lastModifiedBy>Oskar Muurinen</cp:lastModifiedBy>
  <cp:revision>16</cp:revision>
  <dcterms:created xsi:type="dcterms:W3CDTF">2006-08-16T00:00:00Z</dcterms:created>
  <dcterms:modified xsi:type="dcterms:W3CDTF">2025-05-30T11:01:33Z</dcterms:modified>
  <dc:identifier>DAGoojAHKzQ</dc:identifier>
</cp:coreProperties>
</file>